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68" r:id="rId4"/>
    <p:sldId id="271" r:id="rId5"/>
    <p:sldId id="286" r:id="rId6"/>
    <p:sldId id="285" r:id="rId7"/>
    <p:sldId id="287" r:id="rId8"/>
    <p:sldId id="288" r:id="rId9"/>
    <p:sldId id="291" r:id="rId10"/>
    <p:sldId id="292" r:id="rId11"/>
    <p:sldId id="293" r:id="rId12"/>
    <p:sldId id="294" r:id="rId13"/>
    <p:sldId id="295" r:id="rId14"/>
    <p:sldId id="290" r:id="rId15"/>
    <p:sldId id="296" r:id="rId16"/>
    <p:sldId id="265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F0101"/>
    <a:srgbClr val="3E4150"/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45" autoAdjust="0"/>
    <p:restoredTop sz="99516" autoAdjust="0"/>
  </p:normalViewPr>
  <p:slideViewPr>
    <p:cSldViewPr snapToGrid="0">
      <p:cViewPr varScale="1">
        <p:scale>
          <a:sx n="112" d="100"/>
          <a:sy n="112" d="100"/>
        </p:scale>
        <p:origin x="78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4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256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3.png>
</file>

<file path=ppt/media/image4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</a:p>
          <a:p>
            <a:r>
              <a:rPr lang="en-US" altLang="zh-CN" dirty="0"/>
              <a:t>https://liangliangtuwen.tmall.com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Dn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762901-3818-4288-A2AF-2123C9E3703D}" type="datetimeFigureOut">
              <a:rPr lang="zh-CN" altLang="en-US" smtClean="0"/>
              <a:pPr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51"/>
          <a:stretch>
            <a:fillRect/>
          </a:stretch>
        </p:blipFill>
        <p:spPr>
          <a:xfrm rot="18426895">
            <a:off x="-5688685" y="-3567703"/>
            <a:ext cx="14606800" cy="10127787"/>
          </a:xfrm>
          <a:prstGeom prst="rect">
            <a:avLst/>
          </a:prstGeom>
        </p:spPr>
      </p:pic>
      <p:sp>
        <p:nvSpPr>
          <p:cNvPr id="45" name="TextBox 12"/>
          <p:cNvSpPr txBox="1"/>
          <p:nvPr/>
        </p:nvSpPr>
        <p:spPr>
          <a:xfrm>
            <a:off x="3564435" y="1994536"/>
            <a:ext cx="8006981" cy="1323472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>
            <a:defPPr>
              <a:defRPr lang="zh-CN"/>
            </a:defPPr>
            <a:lvl1pPr algn="ctr">
              <a:defRPr sz="6000" b="1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algn="r"/>
            <a:r>
              <a:rPr lang="zh-CN" altLang="en-US" sz="4000" dirty="0">
                <a:solidFill>
                  <a:srgbClr val="3E4150"/>
                </a:solidFill>
              </a:rPr>
              <a:t>基于</a:t>
            </a:r>
            <a:r>
              <a:rPr lang="en-US" altLang="zh-CN" sz="4000" dirty="0">
                <a:solidFill>
                  <a:srgbClr val="3E4150"/>
                </a:solidFill>
              </a:rPr>
              <a:t>STM32</a:t>
            </a:r>
            <a:r>
              <a:rPr lang="zh-CN" altLang="en-US" sz="4000" dirty="0">
                <a:solidFill>
                  <a:srgbClr val="3E4150"/>
                </a:solidFill>
              </a:rPr>
              <a:t>单片机的物联网农业</a:t>
            </a:r>
            <a:endParaRPr lang="en-US" altLang="zh-CN" sz="4000" dirty="0">
              <a:solidFill>
                <a:srgbClr val="3E4150"/>
              </a:solidFill>
            </a:endParaRPr>
          </a:p>
          <a:p>
            <a:pPr algn="r"/>
            <a:r>
              <a:rPr lang="zh-CN" altLang="en-US" sz="4000" dirty="0">
                <a:solidFill>
                  <a:srgbClr val="3E4150"/>
                </a:solidFill>
              </a:rPr>
              <a:t>检测控制与控制系统的设计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11571416" y="3959358"/>
            <a:ext cx="620584" cy="1723138"/>
            <a:chOff x="11571416" y="3218099"/>
            <a:chExt cx="620584" cy="1723138"/>
          </a:xfrm>
        </p:grpSpPr>
        <p:sp>
          <p:nvSpPr>
            <p:cNvPr id="43" name="矩形 42"/>
            <p:cNvSpPr/>
            <p:nvPr/>
          </p:nvSpPr>
          <p:spPr>
            <a:xfrm>
              <a:off x="11571416" y="3218099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71416" y="4500799"/>
              <a:ext cx="620584" cy="44043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3918782" y="4079978"/>
            <a:ext cx="76526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答辩人：赵国承  指导老师：潘莹月    答辩日期：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2020.05.17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A0B809E-7715-4564-9DE8-AD9DAC5DE6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05" y="576909"/>
            <a:ext cx="2474020" cy="247402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4FD67975-38C9-414E-A934-87BF78445E97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955314" y="178735"/>
            <a:ext cx="3175674" cy="663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21761" y="889304"/>
            <a:ext cx="102178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</a:rPr>
              <a:t>6.</a:t>
            </a:r>
            <a:r>
              <a:rPr lang="zh-CN" altLang="en-US" sz="32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</a:rPr>
              <a:t>手机</a:t>
            </a:r>
            <a:r>
              <a:rPr lang="en-US" altLang="zh-CN" sz="32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</a:rPr>
              <a:t>APP</a:t>
            </a:r>
            <a:r>
              <a:rPr lang="zh-CN" altLang="en-US" sz="32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</a:rPr>
              <a:t>：</a:t>
            </a:r>
            <a:r>
              <a:rPr lang="en-US" altLang="zh-CN" sz="2400" dirty="0"/>
              <a:t>1.</a:t>
            </a:r>
            <a:r>
              <a:rPr lang="zh-CN" altLang="en-US" sz="2400" dirty="0"/>
              <a:t>设备端信息显示；</a:t>
            </a:r>
            <a:r>
              <a:rPr lang="en-US" altLang="zh-CN" sz="2400" dirty="0"/>
              <a:t>2.</a:t>
            </a:r>
            <a:r>
              <a:rPr lang="zh-CN" altLang="en-US" sz="2400" dirty="0"/>
              <a:t>控制与监测设备；</a:t>
            </a:r>
            <a:r>
              <a:rPr lang="en-US" altLang="zh-CN" sz="2400" dirty="0"/>
              <a:t>3.</a:t>
            </a:r>
            <a:r>
              <a:rPr lang="zh-CN" altLang="en-US" sz="2400" dirty="0"/>
              <a:t>设置数据阈值。</a:t>
            </a: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8570EE3-2505-4AFF-AEC1-563E142ACFE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001742" y="2511808"/>
            <a:ext cx="1992668" cy="334783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B419634-42CD-4753-86C2-049439C894B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15281" y="2511808"/>
            <a:ext cx="1992668" cy="3347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4C54C36-CF87-4ED9-90FE-34282147FF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560" y="2515552"/>
            <a:ext cx="1815243" cy="3347831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4580D14-8F0D-4527-808D-6E67C3ABD6A2}"/>
              </a:ext>
            </a:extLst>
          </p:cNvPr>
          <p:cNvSpPr txBox="1"/>
          <p:nvPr/>
        </p:nvSpPr>
        <p:spPr>
          <a:xfrm>
            <a:off x="5010351" y="60261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</a:rPr>
              <a:t>图</a:t>
            </a:r>
            <a:r>
              <a:rPr lang="en-US" altLang="zh-CN" dirty="0">
                <a:latin typeface="+mn-ea"/>
              </a:rPr>
              <a:t>2 </a:t>
            </a:r>
            <a:r>
              <a:rPr lang="zh-CN" altLang="en-US" dirty="0">
                <a:latin typeface="+mn-ea"/>
              </a:rPr>
              <a:t>设备界面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4A4A240-E55F-4DB8-8808-B7B73840739B}"/>
              </a:ext>
            </a:extLst>
          </p:cNvPr>
          <p:cNvSpPr/>
          <p:nvPr/>
        </p:nvSpPr>
        <p:spPr>
          <a:xfrm>
            <a:off x="1692621" y="6022355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+mn-ea"/>
              </a:rPr>
              <a:t>图</a:t>
            </a:r>
            <a:r>
              <a:rPr lang="en-US" altLang="zh-CN" dirty="0">
                <a:latin typeface="+mn-ea"/>
              </a:rPr>
              <a:t>1 </a:t>
            </a:r>
            <a:r>
              <a:rPr lang="zh-CN" altLang="en-US" dirty="0">
                <a:latin typeface="+mn-ea"/>
              </a:rPr>
              <a:t>登录界面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EBF63D8-B743-4A6C-9BBE-17519BDEB931}"/>
              </a:ext>
            </a:extLst>
          </p:cNvPr>
          <p:cNvSpPr/>
          <p:nvPr/>
        </p:nvSpPr>
        <p:spPr>
          <a:xfrm>
            <a:off x="7982413" y="6022355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+mn-ea"/>
              </a:rPr>
              <a:t>图</a:t>
            </a:r>
            <a:r>
              <a:rPr lang="en-US" altLang="zh-CN" dirty="0">
                <a:latin typeface="+mn-ea"/>
              </a:rPr>
              <a:t>3 </a:t>
            </a:r>
            <a:r>
              <a:rPr lang="zh-CN" altLang="en-US" dirty="0">
                <a:latin typeface="+mn-ea"/>
              </a:rPr>
              <a:t>监测控制界面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E7D518A-552F-4880-830D-DE54AE7AE2F0}"/>
              </a:ext>
            </a:extLst>
          </p:cNvPr>
          <p:cNvSpPr txBox="1"/>
          <p:nvPr/>
        </p:nvSpPr>
        <p:spPr>
          <a:xfrm>
            <a:off x="347561" y="196181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模块组成与功能</a:t>
            </a:r>
            <a:endParaRPr lang="zh-CN" altLang="en-US" sz="36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B3303951-6838-47A9-A26E-2EC6EE55BEB7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4677263" y="2438211"/>
            <a:ext cx="6484690" cy="262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93796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14672" y="17826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设计调试与分析</a:t>
            </a:r>
            <a:endParaRPr lang="zh-CN" altLang="zh-CN" sz="36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61444E-9C4B-4A8E-A988-258A2F6714D5}"/>
              </a:ext>
            </a:extLst>
          </p:cNvPr>
          <p:cNvSpPr txBox="1"/>
          <p:nvPr/>
        </p:nvSpPr>
        <p:spPr>
          <a:xfrm>
            <a:off x="521325" y="939214"/>
            <a:ext cx="45544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虚拟设备调试</a:t>
            </a:r>
            <a:r>
              <a:rPr lang="zh-CN" altLang="en-US" sz="2800" dirty="0"/>
              <a:t>：</a:t>
            </a:r>
            <a:r>
              <a:rPr lang="zh-CN" altLang="zh-CN" sz="2400" dirty="0"/>
              <a:t>在线调试</a:t>
            </a:r>
            <a:r>
              <a:rPr lang="zh-CN" altLang="en-US" sz="2400" dirty="0"/>
              <a:t>平台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AD6D11A-6AC3-45FE-A119-2339228E491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04970" y="1806735"/>
            <a:ext cx="3786230" cy="408233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69337E4-DF0B-4B9C-8F45-994F0EB13F1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153492" y="1806736"/>
            <a:ext cx="2946853" cy="408233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0781BA3-33A4-48FD-B354-E8BF80350D0C}"/>
              </a:ext>
            </a:extLst>
          </p:cNvPr>
          <p:cNvSpPr txBox="1"/>
          <p:nvPr/>
        </p:nvSpPr>
        <p:spPr>
          <a:xfrm>
            <a:off x="2798551" y="605445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虚拟设备下发数据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B34D1A6-FA7F-4D86-9541-EBCA0F44B575}"/>
              </a:ext>
            </a:extLst>
          </p:cNvPr>
          <p:cNvSpPr/>
          <p:nvPr/>
        </p:nvSpPr>
        <p:spPr>
          <a:xfrm>
            <a:off x="7708372" y="6054452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kern="1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APP</a:t>
            </a:r>
            <a:r>
              <a:rPr lang="zh-CN" altLang="zh-CN" kern="1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端接收数据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0308121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14672" y="17826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设计调试与分析</a:t>
            </a:r>
            <a:endParaRPr lang="zh-CN" altLang="zh-CN" sz="36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61444E-9C4B-4A8E-A988-258A2F6714D5}"/>
              </a:ext>
            </a:extLst>
          </p:cNvPr>
          <p:cNvSpPr txBox="1"/>
          <p:nvPr/>
        </p:nvSpPr>
        <p:spPr>
          <a:xfrm>
            <a:off x="1023457" y="1283516"/>
            <a:ext cx="1986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实物调试</a:t>
            </a:r>
            <a:r>
              <a:rPr lang="zh-CN" altLang="en-US" sz="2800" dirty="0"/>
              <a:t>：</a:t>
            </a:r>
            <a:endParaRPr lang="zh-CN" altLang="en-US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E3FE3A4-2C98-4A9A-996D-A19C889FEBDA}"/>
              </a:ext>
            </a:extLst>
          </p:cNvPr>
          <p:cNvSpPr/>
          <p:nvPr/>
        </p:nvSpPr>
        <p:spPr>
          <a:xfrm>
            <a:off x="1023458" y="5035117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zh-CN" sz="2400" dirty="0"/>
              <a:t>（</a:t>
            </a:r>
            <a:r>
              <a:rPr lang="en-US" altLang="zh-CN" sz="2400" dirty="0"/>
              <a:t>3</a:t>
            </a:r>
            <a:r>
              <a:rPr lang="zh-CN" altLang="zh-CN" sz="2400" dirty="0"/>
              <a:t>）</a:t>
            </a:r>
            <a:r>
              <a:rPr lang="en-US" altLang="zh-CN" sz="2400" dirty="0"/>
              <a:t>APP</a:t>
            </a:r>
            <a:r>
              <a:rPr lang="zh-CN" altLang="zh-CN" sz="2400" dirty="0"/>
              <a:t>的功能测试</a:t>
            </a:r>
            <a:r>
              <a:rPr lang="zh-CN" altLang="en-US" sz="2400" dirty="0"/>
              <a:t>。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0F778B3-D6FB-4E62-B0BC-E3D4DB4F6A22}"/>
              </a:ext>
            </a:extLst>
          </p:cNvPr>
          <p:cNvSpPr/>
          <p:nvPr/>
        </p:nvSpPr>
        <p:spPr>
          <a:xfrm>
            <a:off x="1023457" y="2265658"/>
            <a:ext cx="63308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1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）在不同的网络下测试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APP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和农业检测控制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                </a:t>
            </a:r>
          </a:p>
          <a:p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           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系统设备端的通信。</a:t>
            </a:r>
            <a:endParaRPr lang="zh-CN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7ED97F-894C-441B-A532-59417C9C9312}"/>
              </a:ext>
            </a:extLst>
          </p:cNvPr>
          <p:cNvSpPr/>
          <p:nvPr/>
        </p:nvSpPr>
        <p:spPr>
          <a:xfrm>
            <a:off x="1023458" y="3788887"/>
            <a:ext cx="68034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2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）测试控制系统的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的通信成功率以及稳定性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。</a:t>
            </a:r>
            <a:endParaRPr lang="zh-CN" altLang="en-US" sz="24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1D4BD7E-CB2D-4A1A-88E5-09AFD88DEE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211" y="1244674"/>
            <a:ext cx="3115111" cy="5050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02438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14672" y="17826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设计调试与分析</a:t>
            </a:r>
            <a:endParaRPr lang="zh-CN" altLang="zh-CN" sz="36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61444E-9C4B-4A8E-A988-258A2F6714D5}"/>
              </a:ext>
            </a:extLst>
          </p:cNvPr>
          <p:cNvSpPr txBox="1"/>
          <p:nvPr/>
        </p:nvSpPr>
        <p:spPr>
          <a:xfrm>
            <a:off x="1023457" y="1283516"/>
            <a:ext cx="1986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结果分析</a:t>
            </a:r>
            <a:r>
              <a:rPr lang="zh-CN" altLang="en-US" sz="2800" dirty="0"/>
              <a:t>：</a:t>
            </a:r>
            <a:endParaRPr lang="zh-CN" altLang="en-US" sz="24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E50D0E9-4E84-4C2F-A496-58C3AF33CF6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28209" y="2199681"/>
            <a:ext cx="2143125" cy="19145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45C4023B-F46D-49A0-8536-52F0EC06E3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293250"/>
              </p:ext>
            </p:extLst>
          </p:nvPr>
        </p:nvGraphicFramePr>
        <p:xfrm>
          <a:off x="7662842" y="4483538"/>
          <a:ext cx="3739515" cy="17018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42720">
                  <a:extLst>
                    <a:ext uri="{9D8B030D-6E8A-4147-A177-3AD203B41FA5}">
                      <a16:colId xmlns:a16="http://schemas.microsoft.com/office/drawing/2014/main" val="3981295547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1978001914"/>
                    </a:ext>
                  </a:extLst>
                </a:gridCol>
                <a:gridCol w="1281430">
                  <a:extLst>
                    <a:ext uri="{9D8B030D-6E8A-4147-A177-3AD203B41FA5}">
                      <a16:colId xmlns:a16="http://schemas.microsoft.com/office/drawing/2014/main" val="160079438"/>
                    </a:ext>
                  </a:extLst>
                </a:gridCol>
              </a:tblGrid>
              <a:tr h="4279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0" dirty="0">
                          <a:effectLst/>
                        </a:rPr>
                        <a:t>测试方法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0">
                          <a:effectLst/>
                        </a:rPr>
                        <a:t>测试数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0">
                          <a:effectLst/>
                        </a:rPr>
                        <a:t>成功率（</a:t>
                      </a:r>
                      <a:r>
                        <a:rPr lang="en-US" sz="1200" kern="0">
                          <a:effectLst/>
                        </a:rPr>
                        <a:t>%</a:t>
                      </a:r>
                      <a:r>
                        <a:rPr lang="zh-CN" sz="1200" kern="0">
                          <a:effectLst/>
                        </a:rPr>
                        <a:t>）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49103537"/>
                  </a:ext>
                </a:extLst>
              </a:tr>
              <a:tr h="41783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0">
                          <a:effectLst/>
                        </a:rPr>
                        <a:t>手机收到数据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200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99.5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7437212"/>
                  </a:ext>
                </a:extLst>
              </a:tr>
              <a:tr h="4279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0">
                          <a:effectLst/>
                        </a:rPr>
                        <a:t>设备断网自连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effectLst/>
                        </a:rPr>
                        <a:t>50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98.5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464854"/>
                  </a:ext>
                </a:extLst>
              </a:tr>
              <a:tr h="4279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0" dirty="0">
                          <a:effectLst/>
                        </a:rPr>
                        <a:t>设备收到数据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150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effectLst/>
                        </a:rPr>
                        <a:t>90.8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50773089"/>
                  </a:ext>
                </a:extLst>
              </a:tr>
            </a:tbl>
          </a:graphicData>
        </a:graphic>
      </p:graphicFrame>
      <p:sp>
        <p:nvSpPr>
          <p:cNvPr id="12" name="矩形 11">
            <a:extLst>
              <a:ext uri="{FF2B5EF4-FFF2-40B4-BE49-F238E27FC236}">
                <a16:creationId xmlns:a16="http://schemas.microsoft.com/office/drawing/2014/main" id="{41567A55-1678-457C-B87B-56842A07E468}"/>
              </a:ext>
            </a:extLst>
          </p:cNvPr>
          <p:cNvSpPr/>
          <p:nvPr/>
        </p:nvSpPr>
        <p:spPr>
          <a:xfrm>
            <a:off x="8495654" y="4114206"/>
            <a:ext cx="19159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zh-CN" altLang="en-US" dirty="0">
                <a:solidFill>
                  <a:srgbClr val="000000"/>
                </a:solidFill>
                <a:latin typeface="宋体" panose="02010600030101010101" pitchFamily="2" charset="-122"/>
                <a:cs typeface="Calibri" panose="020F0502020204030204" pitchFamily="34" charset="0"/>
              </a:rPr>
              <a:t>系统通信测试表</a:t>
            </a:r>
            <a:endParaRPr lang="zh-CN" altLang="en-US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097A23A-6EAB-44A7-952B-F188775D4660}"/>
              </a:ext>
            </a:extLst>
          </p:cNvPr>
          <p:cNvSpPr txBox="1"/>
          <p:nvPr/>
        </p:nvSpPr>
        <p:spPr>
          <a:xfrm>
            <a:off x="1128209" y="4259664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1 OLED</a:t>
            </a:r>
            <a:r>
              <a:rPr lang="zh-CN" altLang="en-US" dirty="0"/>
              <a:t>显示数据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17B0751F-4F9C-4F2B-AD1A-3B9A46A0E9D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29159" y="2713722"/>
            <a:ext cx="2112010" cy="345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B9CE9D2D-220E-4A45-B321-9A5B70D9D053}"/>
              </a:ext>
            </a:extLst>
          </p:cNvPr>
          <p:cNvSpPr txBox="1"/>
          <p:nvPr/>
        </p:nvSpPr>
        <p:spPr>
          <a:xfrm>
            <a:off x="4645644" y="6310405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2 APP</a:t>
            </a:r>
            <a:r>
              <a:rPr lang="zh-CN" altLang="en-US" dirty="0"/>
              <a:t>通信数据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0078D3D-0E8E-4294-B57B-5FC4EA746D5F}"/>
              </a:ext>
            </a:extLst>
          </p:cNvPr>
          <p:cNvSpPr txBox="1"/>
          <p:nvPr/>
        </p:nvSpPr>
        <p:spPr>
          <a:xfrm>
            <a:off x="869562" y="5166127"/>
            <a:ext cx="3416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从图一和图二可以看出</a:t>
            </a:r>
            <a:r>
              <a:rPr lang="en-US" altLang="zh-CN" b="1" dirty="0"/>
              <a:t>APP</a:t>
            </a:r>
            <a:r>
              <a:rPr lang="zh-CN" altLang="en-US" b="1" dirty="0"/>
              <a:t>能够正常通信，且功能正常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7D681B5-78A1-40D8-BD88-9013E9FC903C}"/>
              </a:ext>
            </a:extLst>
          </p:cNvPr>
          <p:cNvSpPr txBox="1"/>
          <p:nvPr/>
        </p:nvSpPr>
        <p:spPr>
          <a:xfrm>
            <a:off x="7662842" y="2656764"/>
            <a:ext cx="38743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从下表可以看出，系统通信具有较高的成功率以及稳定性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59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14673" y="178263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展望</a:t>
            </a:r>
            <a:endParaRPr lang="zh-CN" altLang="en-US" sz="36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ECB37FB-205E-44A4-A88C-9FB25467E4C5}"/>
              </a:ext>
            </a:extLst>
          </p:cNvPr>
          <p:cNvSpPr/>
          <p:nvPr/>
        </p:nvSpPr>
        <p:spPr>
          <a:xfrm>
            <a:off x="466987" y="1071470"/>
            <a:ext cx="11258026" cy="4467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400" dirty="0"/>
              <a:t>（</a:t>
            </a:r>
            <a:r>
              <a:rPr lang="en-US" altLang="zh-CN" sz="2400" dirty="0"/>
              <a:t>1</a:t>
            </a:r>
            <a:r>
              <a:rPr lang="zh-CN" altLang="zh-CN" sz="2400" dirty="0"/>
              <a:t>）本设计的功能还不够完善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zh-CN" sz="2400" dirty="0"/>
              <a:t>（</a:t>
            </a:r>
            <a:r>
              <a:rPr lang="en-US" altLang="zh-CN" sz="2400" dirty="0"/>
              <a:t>2</a:t>
            </a:r>
            <a:r>
              <a:rPr lang="zh-CN" altLang="zh-CN" sz="2400" dirty="0"/>
              <a:t>）本设计虽然能够检测农业环境温湿度以及光照强度，但是并未提出相关的环境调节控制方法，未来研究需要在调控环境策略方面做更加深入的研究。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endParaRPr lang="zh-CN" altLang="zh-CN" sz="2400" dirty="0"/>
          </a:p>
          <a:p>
            <a:pPr>
              <a:lnSpc>
                <a:spcPct val="150000"/>
              </a:lnSpc>
            </a:pPr>
            <a:r>
              <a:rPr lang="zh-CN" altLang="zh-CN" sz="2400" dirty="0"/>
              <a:t>（</a:t>
            </a:r>
            <a:r>
              <a:rPr lang="en-US" altLang="zh-CN" sz="2400" dirty="0"/>
              <a:t>3</a:t>
            </a:r>
            <a:r>
              <a:rPr lang="zh-CN" altLang="zh-CN" sz="2400" dirty="0"/>
              <a:t>）由于时间的原因，只完成了对安卓操作系统的</a:t>
            </a:r>
            <a:r>
              <a:rPr lang="en-US" altLang="zh-CN" sz="2400" dirty="0"/>
              <a:t>APP</a:t>
            </a:r>
            <a:r>
              <a:rPr lang="zh-CN" altLang="zh-CN" sz="2400" dirty="0"/>
              <a:t>设计，在未来可以完成对</a:t>
            </a:r>
            <a:r>
              <a:rPr lang="en-US" altLang="zh-CN" sz="2400" dirty="0"/>
              <a:t>IOS</a:t>
            </a:r>
            <a:r>
              <a:rPr lang="zh-CN" altLang="zh-CN" sz="2400" dirty="0"/>
              <a:t>操作系统的</a:t>
            </a:r>
            <a:r>
              <a:rPr lang="en-US" altLang="zh-CN" sz="2400" dirty="0"/>
              <a:t>APP</a:t>
            </a:r>
            <a:r>
              <a:rPr lang="zh-CN" altLang="zh-CN" sz="2400" dirty="0"/>
              <a:t>以及微信端小程序的设计。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/>
              <a:t> 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914108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14673" y="17826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实物展示</a:t>
            </a:r>
            <a:endParaRPr lang="zh-CN" altLang="en-US" sz="36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答辩视频">
            <a:hlinkClick r:id="" action="ppaction://media"/>
            <a:extLst>
              <a:ext uri="{FF2B5EF4-FFF2-40B4-BE49-F238E27FC236}">
                <a16:creationId xmlns:a16="http://schemas.microsoft.com/office/drawing/2014/main" id="{6A9EA762-FF30-4AEC-8F0D-53C6501BC0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3275191" y="-691381"/>
            <a:ext cx="5165118" cy="911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527908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6758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51"/>
          <a:stretch>
            <a:fillRect/>
          </a:stretch>
        </p:blipFill>
        <p:spPr>
          <a:xfrm rot="8836188">
            <a:off x="3825303" y="2380525"/>
            <a:ext cx="11056882" cy="7666412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0" y="2710631"/>
            <a:ext cx="762000" cy="1590622"/>
            <a:chOff x="11891524" y="3363602"/>
            <a:chExt cx="3362326" cy="1590622"/>
          </a:xfrm>
        </p:grpSpPr>
        <p:sp>
          <p:nvSpPr>
            <p:cNvPr id="29" name="矩形 28"/>
            <p:cNvSpPr/>
            <p:nvPr/>
          </p:nvSpPr>
          <p:spPr>
            <a:xfrm>
              <a:off x="11891524" y="3363602"/>
              <a:ext cx="3362325" cy="1577634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11891524" y="4500798"/>
              <a:ext cx="3362326" cy="453426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386885" y="2629360"/>
            <a:ext cx="4499177" cy="1738630"/>
            <a:chOff x="3846412" y="2691555"/>
            <a:chExt cx="4499177" cy="1738630"/>
          </a:xfrm>
        </p:grpSpPr>
        <p:sp>
          <p:nvSpPr>
            <p:cNvPr id="31" name="TextBox 12"/>
            <p:cNvSpPr txBox="1"/>
            <p:nvPr/>
          </p:nvSpPr>
          <p:spPr>
            <a:xfrm>
              <a:off x="3846412" y="2691555"/>
              <a:ext cx="4499177" cy="1323472"/>
            </a:xfrm>
            <a:prstGeom prst="rect">
              <a:avLst/>
            </a:prstGeom>
            <a:noFill/>
          </p:spPr>
          <p:txBody>
            <a:bodyPr wrap="square" lIns="91472" tIns="45736" rIns="91472" bIns="45736" rtlCol="0" anchor="ctr">
              <a:spAutoFit/>
            </a:bodyPr>
            <a:lstStyle>
              <a:defPPr>
                <a:defRPr lang="zh-CN"/>
              </a:defPPr>
              <a:lvl1pPr algn="ctr">
                <a:defRPr sz="6000" b="1">
                  <a:gradFill>
                    <a:gsLst>
                      <a:gs pos="0">
                        <a:schemeClr val="bg1">
                          <a:shade val="30000"/>
                          <a:satMod val="115000"/>
                        </a:schemeClr>
                      </a:gs>
                      <a:gs pos="50000">
                        <a:schemeClr val="bg1">
                          <a:shade val="67500"/>
                          <a:satMod val="115000"/>
                        </a:schemeClr>
                      </a:gs>
                      <a:gs pos="100000">
                        <a:schemeClr val="bg1">
                          <a:shade val="100000"/>
                          <a:satMod val="115000"/>
                        </a:schemeClr>
                      </a:gs>
                    </a:gsLst>
                    <a:lin ang="16200000" scaled="1"/>
                  </a:gra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8000" dirty="0">
                  <a:solidFill>
                    <a:srgbClr val="3E4150"/>
                  </a:solidFill>
                </a:rPr>
                <a:t>感谢聆听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066757" y="4093000"/>
              <a:ext cx="407035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答辩人：赵国承      指导老师：潘莹月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109A994-A512-4FD6-91F7-A44A705673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547" y="517494"/>
            <a:ext cx="2679619" cy="26796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4000">
        <p:cut/>
      </p:transition>
    </mc:Choice>
    <mc:Fallback xmlns="">
      <p:transition advTm="4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130" y="1003300"/>
            <a:ext cx="12192000" cy="5854700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0" y="491621"/>
            <a:ext cx="800100" cy="1851530"/>
            <a:chOff x="11571416" y="3959358"/>
            <a:chExt cx="620584" cy="1723139"/>
          </a:xfrm>
        </p:grpSpPr>
        <p:sp>
          <p:nvSpPr>
            <p:cNvPr id="13" name="矩形 12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TextBox 12"/>
          <p:cNvSpPr txBox="1"/>
          <p:nvPr/>
        </p:nvSpPr>
        <p:spPr>
          <a:xfrm>
            <a:off x="988774" y="447872"/>
            <a:ext cx="618968" cy="1939025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>
            <a:defPPr>
              <a:defRPr lang="zh-CN"/>
            </a:defPPr>
            <a:lvl1pPr algn="ctr">
              <a:defRPr sz="6000" b="1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algn="r"/>
            <a:r>
              <a:rPr lang="zh-CN" altLang="en-US" dirty="0">
                <a:solidFill>
                  <a:srgbClr val="3E4150"/>
                </a:solidFill>
              </a:rPr>
              <a:t>目录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51"/>
          <a:stretch>
            <a:fillRect/>
          </a:stretch>
        </p:blipFill>
        <p:spPr>
          <a:xfrm rot="3471004">
            <a:off x="8877860" y="-1226384"/>
            <a:ext cx="6675711" cy="4628679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4412815" y="1417384"/>
            <a:ext cx="2207657" cy="1436009"/>
            <a:chOff x="4412815" y="1417384"/>
            <a:chExt cx="2207657" cy="1436009"/>
          </a:xfrm>
        </p:grpSpPr>
        <p:sp>
          <p:nvSpPr>
            <p:cNvPr id="19" name="矩形 18"/>
            <p:cNvSpPr/>
            <p:nvPr/>
          </p:nvSpPr>
          <p:spPr>
            <a:xfrm>
              <a:off x="4412815" y="2484061"/>
              <a:ext cx="220765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1800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01 </a:t>
              </a:r>
              <a:r>
                <a:rPr lang="zh-CN" altLang="en-US" sz="1800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设计背景及意义</a:t>
              </a:r>
              <a:endParaRPr lang="zh-CN" altLang="zh-CN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5073712" y="1417384"/>
              <a:ext cx="886626" cy="889770"/>
              <a:chOff x="3379329" y="1833532"/>
              <a:chExt cx="886626" cy="889770"/>
            </a:xfrm>
          </p:grpSpPr>
          <p:sp>
            <p:nvSpPr>
              <p:cNvPr id="21" name="Oval 5"/>
              <p:cNvSpPr>
                <a:spLocks noChangeArrowheads="1"/>
              </p:cNvSpPr>
              <p:nvPr/>
            </p:nvSpPr>
            <p:spPr bwMode="auto">
              <a:xfrm>
                <a:off x="3379329" y="1833532"/>
                <a:ext cx="886626" cy="889770"/>
              </a:xfrm>
              <a:prstGeom prst="ellipse">
                <a:avLst/>
              </a:prstGeom>
              <a:solidFill>
                <a:srgbClr val="3E4150"/>
              </a:solidFill>
              <a:ln w="9525">
                <a:noFill/>
                <a:round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28"/>
              <p:cNvSpPr>
                <a:spLocks noEditPoints="1"/>
              </p:cNvSpPr>
              <p:nvPr/>
            </p:nvSpPr>
            <p:spPr bwMode="auto">
              <a:xfrm>
                <a:off x="3552462" y="2057401"/>
                <a:ext cx="540879" cy="406399"/>
              </a:xfrm>
              <a:custGeom>
                <a:avLst/>
                <a:gdLst>
                  <a:gd name="T0" fmla="*/ 40 w 192"/>
                  <a:gd name="T1" fmla="*/ 118 h 144"/>
                  <a:gd name="T2" fmla="*/ 40 w 192"/>
                  <a:gd name="T3" fmla="*/ 118 h 144"/>
                  <a:gd name="T4" fmla="*/ 56 w 192"/>
                  <a:gd name="T5" fmla="*/ 116 h 144"/>
                  <a:gd name="T6" fmla="*/ 97 w 192"/>
                  <a:gd name="T7" fmla="*/ 137 h 144"/>
                  <a:gd name="T8" fmla="*/ 99 w 192"/>
                  <a:gd name="T9" fmla="*/ 137 h 144"/>
                  <a:gd name="T10" fmla="*/ 140 w 192"/>
                  <a:gd name="T11" fmla="*/ 116 h 144"/>
                  <a:gd name="T12" fmla="*/ 156 w 192"/>
                  <a:gd name="T13" fmla="*/ 118 h 144"/>
                  <a:gd name="T14" fmla="*/ 156 w 192"/>
                  <a:gd name="T15" fmla="*/ 118 h 144"/>
                  <a:gd name="T16" fmla="*/ 156 w 192"/>
                  <a:gd name="T17" fmla="*/ 70 h 144"/>
                  <a:gd name="T18" fmla="*/ 96 w 192"/>
                  <a:gd name="T19" fmla="*/ 98 h 144"/>
                  <a:gd name="T20" fmla="*/ 40 w 192"/>
                  <a:gd name="T21" fmla="*/ 72 h 144"/>
                  <a:gd name="T22" fmla="*/ 40 w 192"/>
                  <a:gd name="T23" fmla="*/ 118 h 144"/>
                  <a:gd name="T24" fmla="*/ 96 w 192"/>
                  <a:gd name="T25" fmla="*/ 0 h 144"/>
                  <a:gd name="T26" fmla="*/ 0 w 192"/>
                  <a:gd name="T27" fmla="*/ 44 h 144"/>
                  <a:gd name="T28" fmla="*/ 96 w 192"/>
                  <a:gd name="T29" fmla="*/ 88 h 144"/>
                  <a:gd name="T30" fmla="*/ 192 w 192"/>
                  <a:gd name="T31" fmla="*/ 44 h 144"/>
                  <a:gd name="T32" fmla="*/ 96 w 192"/>
                  <a:gd name="T33" fmla="*/ 0 h 144"/>
                  <a:gd name="T34" fmla="*/ 8 w 192"/>
                  <a:gd name="T35" fmla="*/ 56 h 144"/>
                  <a:gd name="T36" fmla="*/ 4 w 192"/>
                  <a:gd name="T37" fmla="*/ 104 h 144"/>
                  <a:gd name="T38" fmla="*/ 12 w 192"/>
                  <a:gd name="T39" fmla="*/ 104 h 144"/>
                  <a:gd name="T40" fmla="*/ 12 w 192"/>
                  <a:gd name="T41" fmla="*/ 58 h 144"/>
                  <a:gd name="T42" fmla="*/ 8 w 192"/>
                  <a:gd name="T43" fmla="*/ 56 h 144"/>
                  <a:gd name="T44" fmla="*/ 16 w 192"/>
                  <a:gd name="T45" fmla="*/ 144 h 144"/>
                  <a:gd name="T46" fmla="*/ 9 w 192"/>
                  <a:gd name="T47" fmla="*/ 124 h 144"/>
                  <a:gd name="T48" fmla="*/ 16 w 192"/>
                  <a:gd name="T49" fmla="*/ 116 h 144"/>
                  <a:gd name="T50" fmla="*/ 8 w 192"/>
                  <a:gd name="T51" fmla="*/ 108 h 144"/>
                  <a:gd name="T52" fmla="*/ 0 w 192"/>
                  <a:gd name="T53" fmla="*/ 116 h 144"/>
                  <a:gd name="T54" fmla="*/ 7 w 192"/>
                  <a:gd name="T55" fmla="*/ 124 h 144"/>
                  <a:gd name="T56" fmla="*/ 0 w 192"/>
                  <a:gd name="T57" fmla="*/ 144 h 144"/>
                  <a:gd name="T58" fmla="*/ 16 w 192"/>
                  <a:gd name="T5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144">
                    <a:moveTo>
                      <a:pt x="40" y="118"/>
                    </a:moveTo>
                    <a:cubicBezTo>
                      <a:pt x="40" y="118"/>
                      <a:pt x="40" y="118"/>
                      <a:pt x="40" y="118"/>
                    </a:cubicBezTo>
                    <a:cubicBezTo>
                      <a:pt x="45" y="116"/>
                      <a:pt x="50" y="116"/>
                      <a:pt x="56" y="116"/>
                    </a:cubicBezTo>
                    <a:cubicBezTo>
                      <a:pt x="72" y="116"/>
                      <a:pt x="91" y="127"/>
                      <a:pt x="97" y="137"/>
                    </a:cubicBezTo>
                    <a:cubicBezTo>
                      <a:pt x="99" y="137"/>
                      <a:pt x="99" y="137"/>
                      <a:pt x="99" y="137"/>
                    </a:cubicBezTo>
                    <a:cubicBezTo>
                      <a:pt x="105" y="127"/>
                      <a:pt x="123" y="116"/>
                      <a:pt x="140" y="116"/>
                    </a:cubicBezTo>
                    <a:cubicBezTo>
                      <a:pt x="145" y="116"/>
                      <a:pt x="151" y="116"/>
                      <a:pt x="156" y="118"/>
                    </a:cubicBezTo>
                    <a:cubicBezTo>
                      <a:pt x="156" y="118"/>
                      <a:pt x="156" y="118"/>
                      <a:pt x="156" y="118"/>
                    </a:cubicBezTo>
                    <a:cubicBezTo>
                      <a:pt x="156" y="70"/>
                      <a:pt x="156" y="70"/>
                      <a:pt x="156" y="70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40" y="72"/>
                      <a:pt x="40" y="72"/>
                      <a:pt x="40" y="72"/>
                    </a:cubicBezTo>
                    <a:lnTo>
                      <a:pt x="40" y="118"/>
                    </a:lnTo>
                    <a:close/>
                    <a:moveTo>
                      <a:pt x="96" y="0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192" y="44"/>
                      <a:pt x="192" y="44"/>
                      <a:pt x="192" y="44"/>
                    </a:cubicBezTo>
                    <a:lnTo>
                      <a:pt x="96" y="0"/>
                    </a:lnTo>
                    <a:close/>
                    <a:moveTo>
                      <a:pt x="8" y="56"/>
                    </a:moveTo>
                    <a:cubicBezTo>
                      <a:pt x="4" y="104"/>
                      <a:pt x="4" y="104"/>
                      <a:pt x="4" y="104"/>
                    </a:cubicBezTo>
                    <a:cubicBezTo>
                      <a:pt x="12" y="104"/>
                      <a:pt x="12" y="104"/>
                      <a:pt x="12" y="104"/>
                    </a:cubicBezTo>
                    <a:cubicBezTo>
                      <a:pt x="12" y="58"/>
                      <a:pt x="12" y="58"/>
                      <a:pt x="12" y="58"/>
                    </a:cubicBezTo>
                    <a:lnTo>
                      <a:pt x="8" y="56"/>
                    </a:lnTo>
                    <a:close/>
                    <a:moveTo>
                      <a:pt x="16" y="144"/>
                    </a:moveTo>
                    <a:cubicBezTo>
                      <a:pt x="9" y="124"/>
                      <a:pt x="9" y="124"/>
                      <a:pt x="9" y="124"/>
                    </a:cubicBezTo>
                    <a:cubicBezTo>
                      <a:pt x="13" y="123"/>
                      <a:pt x="16" y="120"/>
                      <a:pt x="16" y="116"/>
                    </a:cubicBezTo>
                    <a:cubicBezTo>
                      <a:pt x="16" y="111"/>
                      <a:pt x="12" y="108"/>
                      <a:pt x="8" y="108"/>
                    </a:cubicBezTo>
                    <a:cubicBezTo>
                      <a:pt x="3" y="108"/>
                      <a:pt x="0" y="111"/>
                      <a:pt x="0" y="116"/>
                    </a:cubicBezTo>
                    <a:cubicBezTo>
                      <a:pt x="0" y="120"/>
                      <a:pt x="3" y="123"/>
                      <a:pt x="7" y="124"/>
                    </a:cubicBezTo>
                    <a:cubicBezTo>
                      <a:pt x="0" y="144"/>
                      <a:pt x="0" y="144"/>
                      <a:pt x="0" y="144"/>
                    </a:cubicBezTo>
                    <a:lnTo>
                      <a:pt x="16" y="1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6856794" y="1407636"/>
            <a:ext cx="1446229" cy="1426795"/>
            <a:chOff x="6689321" y="1417384"/>
            <a:chExt cx="1446229" cy="1426795"/>
          </a:xfrm>
        </p:grpSpPr>
        <p:grpSp>
          <p:nvGrpSpPr>
            <p:cNvPr id="44" name="组合 43"/>
            <p:cNvGrpSpPr/>
            <p:nvPr/>
          </p:nvGrpSpPr>
          <p:grpSpPr>
            <a:xfrm>
              <a:off x="7007223" y="1417384"/>
              <a:ext cx="886626" cy="889770"/>
              <a:chOff x="5312840" y="1833532"/>
              <a:chExt cx="886626" cy="889770"/>
            </a:xfrm>
          </p:grpSpPr>
          <p:sp>
            <p:nvSpPr>
              <p:cNvPr id="26" name="Oval 5"/>
              <p:cNvSpPr>
                <a:spLocks noChangeArrowheads="1"/>
              </p:cNvSpPr>
              <p:nvPr/>
            </p:nvSpPr>
            <p:spPr bwMode="auto">
              <a:xfrm>
                <a:off x="5312840" y="1833532"/>
                <a:ext cx="886626" cy="889770"/>
              </a:xfrm>
              <a:prstGeom prst="ellipse">
                <a:avLst/>
              </a:prstGeom>
              <a:solidFill>
                <a:srgbClr val="3E4150"/>
              </a:solidFill>
              <a:ln w="9525">
                <a:noFill/>
                <a:round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12"/>
              <p:cNvSpPr>
                <a:spLocks noEditPoints="1"/>
              </p:cNvSpPr>
              <p:nvPr/>
            </p:nvSpPr>
            <p:spPr bwMode="auto">
              <a:xfrm flipH="1">
                <a:off x="5536953" y="2010750"/>
                <a:ext cx="495551" cy="529650"/>
              </a:xfrm>
              <a:custGeom>
                <a:avLst/>
                <a:gdLst>
                  <a:gd name="T0" fmla="*/ 127 w 358"/>
                  <a:gd name="T1" fmla="*/ 292 h 382"/>
                  <a:gd name="T2" fmla="*/ 322 w 358"/>
                  <a:gd name="T3" fmla="*/ 63 h 382"/>
                  <a:gd name="T4" fmla="*/ 333 w 358"/>
                  <a:gd name="T5" fmla="*/ 113 h 382"/>
                  <a:gd name="T6" fmla="*/ 336 w 358"/>
                  <a:gd name="T7" fmla="*/ 178 h 382"/>
                  <a:gd name="T8" fmla="*/ 338 w 358"/>
                  <a:gd name="T9" fmla="*/ 245 h 382"/>
                  <a:gd name="T10" fmla="*/ 321 w 358"/>
                  <a:gd name="T11" fmla="*/ 314 h 382"/>
                  <a:gd name="T12" fmla="*/ 271 w 358"/>
                  <a:gd name="T13" fmla="*/ 382 h 382"/>
                  <a:gd name="T14" fmla="*/ 172 w 358"/>
                  <a:gd name="T15" fmla="*/ 226 h 382"/>
                  <a:gd name="T16" fmla="*/ 123 w 358"/>
                  <a:gd name="T17" fmla="*/ 197 h 382"/>
                  <a:gd name="T18" fmla="*/ 125 w 358"/>
                  <a:gd name="T19" fmla="*/ 208 h 382"/>
                  <a:gd name="T20" fmla="*/ 174 w 358"/>
                  <a:gd name="T21" fmla="*/ 236 h 382"/>
                  <a:gd name="T22" fmla="*/ 172 w 358"/>
                  <a:gd name="T23" fmla="*/ 226 h 382"/>
                  <a:gd name="T24" fmla="*/ 288 w 358"/>
                  <a:gd name="T25" fmla="*/ 136 h 382"/>
                  <a:gd name="T26" fmla="*/ 263 w 358"/>
                  <a:gd name="T27" fmla="*/ 125 h 382"/>
                  <a:gd name="T28" fmla="*/ 171 w 358"/>
                  <a:gd name="T29" fmla="*/ 70 h 382"/>
                  <a:gd name="T30" fmla="*/ 148 w 358"/>
                  <a:gd name="T31" fmla="*/ 54 h 382"/>
                  <a:gd name="T32" fmla="*/ 171 w 358"/>
                  <a:gd name="T33" fmla="*/ 70 h 382"/>
                  <a:gd name="T34" fmla="*/ 204 w 358"/>
                  <a:gd name="T35" fmla="*/ 39 h 382"/>
                  <a:gd name="T36" fmla="*/ 193 w 358"/>
                  <a:gd name="T37" fmla="*/ 64 h 382"/>
                  <a:gd name="T38" fmla="*/ 258 w 358"/>
                  <a:gd name="T39" fmla="*/ 103 h 382"/>
                  <a:gd name="T40" fmla="*/ 274 w 358"/>
                  <a:gd name="T41" fmla="*/ 80 h 382"/>
                  <a:gd name="T42" fmla="*/ 258 w 358"/>
                  <a:gd name="T43" fmla="*/ 103 h 382"/>
                  <a:gd name="T44" fmla="*/ 249 w 358"/>
                  <a:gd name="T45" fmla="*/ 55 h 382"/>
                  <a:gd name="T46" fmla="*/ 226 w 358"/>
                  <a:gd name="T47" fmla="*/ 71 h 382"/>
                  <a:gd name="T48" fmla="*/ 182 w 358"/>
                  <a:gd name="T49" fmla="*/ 209 h 382"/>
                  <a:gd name="T50" fmla="*/ 133 w 358"/>
                  <a:gd name="T51" fmla="*/ 180 h 382"/>
                  <a:gd name="T52" fmla="*/ 135 w 358"/>
                  <a:gd name="T53" fmla="*/ 190 h 382"/>
                  <a:gd name="T54" fmla="*/ 184 w 358"/>
                  <a:gd name="T55" fmla="*/ 219 h 382"/>
                  <a:gd name="T56" fmla="*/ 182 w 358"/>
                  <a:gd name="T57" fmla="*/ 209 h 382"/>
                  <a:gd name="T58" fmla="*/ 157 w 358"/>
                  <a:gd name="T59" fmla="*/ 104 h 382"/>
                  <a:gd name="T60" fmla="*/ 186 w 358"/>
                  <a:gd name="T61" fmla="*/ 195 h 382"/>
                  <a:gd name="T62" fmla="*/ 222 w 358"/>
                  <a:gd name="T63" fmla="*/ 90 h 382"/>
                  <a:gd name="T64" fmla="*/ 136 w 358"/>
                  <a:gd name="T65" fmla="*/ 238 h 382"/>
                  <a:gd name="T66" fmla="*/ 129 w 358"/>
                  <a:gd name="T67" fmla="*/ 216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58" h="382">
                    <a:moveTo>
                      <a:pt x="131" y="382"/>
                    </a:moveTo>
                    <a:cubicBezTo>
                      <a:pt x="135" y="352"/>
                      <a:pt x="135" y="320"/>
                      <a:pt x="127" y="292"/>
                    </a:cubicBezTo>
                    <a:cubicBezTo>
                      <a:pt x="0" y="220"/>
                      <a:pt x="33" y="56"/>
                      <a:pt x="140" y="23"/>
                    </a:cubicBezTo>
                    <a:cubicBezTo>
                      <a:pt x="196" y="0"/>
                      <a:pt x="272" y="14"/>
                      <a:pt x="322" y="63"/>
                    </a:cubicBezTo>
                    <a:cubicBezTo>
                      <a:pt x="358" y="99"/>
                      <a:pt x="340" y="109"/>
                      <a:pt x="340" y="109"/>
                    </a:cubicBezTo>
                    <a:cubicBezTo>
                      <a:pt x="333" y="113"/>
                      <a:pt x="333" y="113"/>
                      <a:pt x="333" y="113"/>
                    </a:cubicBezTo>
                    <a:cubicBezTo>
                      <a:pt x="337" y="130"/>
                      <a:pt x="345" y="162"/>
                      <a:pt x="344" y="166"/>
                    </a:cubicBezTo>
                    <a:cubicBezTo>
                      <a:pt x="342" y="172"/>
                      <a:pt x="336" y="178"/>
                      <a:pt x="336" y="178"/>
                    </a:cubicBezTo>
                    <a:cubicBezTo>
                      <a:pt x="354" y="239"/>
                      <a:pt x="354" y="239"/>
                      <a:pt x="354" y="239"/>
                    </a:cubicBezTo>
                    <a:cubicBezTo>
                      <a:pt x="338" y="245"/>
                      <a:pt x="338" y="245"/>
                      <a:pt x="338" y="245"/>
                    </a:cubicBezTo>
                    <a:cubicBezTo>
                      <a:pt x="341" y="265"/>
                      <a:pt x="343" y="281"/>
                      <a:pt x="341" y="300"/>
                    </a:cubicBezTo>
                    <a:cubicBezTo>
                      <a:pt x="341" y="304"/>
                      <a:pt x="330" y="313"/>
                      <a:pt x="321" y="314"/>
                    </a:cubicBezTo>
                    <a:cubicBezTo>
                      <a:pt x="267" y="317"/>
                      <a:pt x="267" y="317"/>
                      <a:pt x="267" y="317"/>
                    </a:cubicBezTo>
                    <a:cubicBezTo>
                      <a:pt x="271" y="382"/>
                      <a:pt x="271" y="382"/>
                      <a:pt x="271" y="382"/>
                    </a:cubicBezTo>
                    <a:cubicBezTo>
                      <a:pt x="131" y="382"/>
                      <a:pt x="131" y="382"/>
                      <a:pt x="131" y="382"/>
                    </a:cubicBezTo>
                    <a:close/>
                    <a:moveTo>
                      <a:pt x="172" y="226"/>
                    </a:moveTo>
                    <a:cubicBezTo>
                      <a:pt x="132" y="196"/>
                      <a:pt x="132" y="196"/>
                      <a:pt x="132" y="196"/>
                    </a:cubicBezTo>
                    <a:cubicBezTo>
                      <a:pt x="129" y="193"/>
                      <a:pt x="125" y="194"/>
                      <a:pt x="123" y="197"/>
                    </a:cubicBezTo>
                    <a:cubicBezTo>
                      <a:pt x="123" y="197"/>
                      <a:pt x="123" y="197"/>
                      <a:pt x="123" y="197"/>
                    </a:cubicBezTo>
                    <a:cubicBezTo>
                      <a:pt x="121" y="201"/>
                      <a:pt x="122" y="205"/>
                      <a:pt x="125" y="208"/>
                    </a:cubicBezTo>
                    <a:cubicBezTo>
                      <a:pt x="165" y="238"/>
                      <a:pt x="165" y="238"/>
                      <a:pt x="165" y="238"/>
                    </a:cubicBezTo>
                    <a:cubicBezTo>
                      <a:pt x="168" y="240"/>
                      <a:pt x="172" y="239"/>
                      <a:pt x="174" y="236"/>
                    </a:cubicBezTo>
                    <a:cubicBezTo>
                      <a:pt x="174" y="236"/>
                      <a:pt x="174" y="236"/>
                      <a:pt x="174" y="236"/>
                    </a:cubicBezTo>
                    <a:cubicBezTo>
                      <a:pt x="176" y="233"/>
                      <a:pt x="175" y="228"/>
                      <a:pt x="172" y="226"/>
                    </a:cubicBezTo>
                    <a:close/>
                    <a:moveTo>
                      <a:pt x="263" y="136"/>
                    </a:moveTo>
                    <a:cubicBezTo>
                      <a:pt x="288" y="136"/>
                      <a:pt x="288" y="136"/>
                      <a:pt x="288" y="136"/>
                    </a:cubicBezTo>
                    <a:cubicBezTo>
                      <a:pt x="288" y="125"/>
                      <a:pt x="288" y="125"/>
                      <a:pt x="288" y="125"/>
                    </a:cubicBezTo>
                    <a:cubicBezTo>
                      <a:pt x="263" y="125"/>
                      <a:pt x="263" y="125"/>
                      <a:pt x="263" y="125"/>
                    </a:cubicBezTo>
                    <a:cubicBezTo>
                      <a:pt x="263" y="136"/>
                      <a:pt x="263" y="136"/>
                      <a:pt x="263" y="136"/>
                    </a:cubicBezTo>
                    <a:close/>
                    <a:moveTo>
                      <a:pt x="171" y="70"/>
                    </a:moveTo>
                    <a:cubicBezTo>
                      <a:pt x="158" y="48"/>
                      <a:pt x="158" y="48"/>
                      <a:pt x="158" y="48"/>
                    </a:cubicBezTo>
                    <a:cubicBezTo>
                      <a:pt x="148" y="54"/>
                      <a:pt x="148" y="54"/>
                      <a:pt x="148" y="54"/>
                    </a:cubicBezTo>
                    <a:cubicBezTo>
                      <a:pt x="161" y="76"/>
                      <a:pt x="161" y="76"/>
                      <a:pt x="161" y="76"/>
                    </a:cubicBezTo>
                    <a:cubicBezTo>
                      <a:pt x="171" y="70"/>
                      <a:pt x="171" y="70"/>
                      <a:pt x="171" y="70"/>
                    </a:cubicBezTo>
                    <a:close/>
                    <a:moveTo>
                      <a:pt x="204" y="64"/>
                    </a:moveTo>
                    <a:cubicBezTo>
                      <a:pt x="204" y="39"/>
                      <a:pt x="204" y="39"/>
                      <a:pt x="204" y="39"/>
                    </a:cubicBezTo>
                    <a:cubicBezTo>
                      <a:pt x="193" y="39"/>
                      <a:pt x="193" y="39"/>
                      <a:pt x="193" y="39"/>
                    </a:cubicBezTo>
                    <a:cubicBezTo>
                      <a:pt x="193" y="64"/>
                      <a:pt x="193" y="64"/>
                      <a:pt x="193" y="64"/>
                    </a:cubicBezTo>
                    <a:cubicBezTo>
                      <a:pt x="204" y="64"/>
                      <a:pt x="204" y="64"/>
                      <a:pt x="204" y="64"/>
                    </a:cubicBezTo>
                    <a:close/>
                    <a:moveTo>
                      <a:pt x="258" y="103"/>
                    </a:moveTo>
                    <a:cubicBezTo>
                      <a:pt x="279" y="90"/>
                      <a:pt x="279" y="90"/>
                      <a:pt x="279" y="90"/>
                    </a:cubicBezTo>
                    <a:cubicBezTo>
                      <a:pt x="274" y="80"/>
                      <a:pt x="274" y="80"/>
                      <a:pt x="274" y="80"/>
                    </a:cubicBezTo>
                    <a:cubicBezTo>
                      <a:pt x="252" y="93"/>
                      <a:pt x="252" y="93"/>
                      <a:pt x="252" y="93"/>
                    </a:cubicBezTo>
                    <a:cubicBezTo>
                      <a:pt x="258" y="103"/>
                      <a:pt x="258" y="103"/>
                      <a:pt x="258" y="103"/>
                    </a:cubicBezTo>
                    <a:close/>
                    <a:moveTo>
                      <a:pt x="236" y="76"/>
                    </a:moveTo>
                    <a:cubicBezTo>
                      <a:pt x="249" y="55"/>
                      <a:pt x="249" y="55"/>
                      <a:pt x="249" y="55"/>
                    </a:cubicBezTo>
                    <a:cubicBezTo>
                      <a:pt x="239" y="49"/>
                      <a:pt x="239" y="49"/>
                      <a:pt x="239" y="49"/>
                    </a:cubicBezTo>
                    <a:cubicBezTo>
                      <a:pt x="226" y="71"/>
                      <a:pt x="226" y="71"/>
                      <a:pt x="226" y="71"/>
                    </a:cubicBezTo>
                    <a:cubicBezTo>
                      <a:pt x="236" y="76"/>
                      <a:pt x="236" y="76"/>
                      <a:pt x="236" y="76"/>
                    </a:cubicBezTo>
                    <a:close/>
                    <a:moveTo>
                      <a:pt x="182" y="209"/>
                    </a:move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39" y="176"/>
                      <a:pt x="135" y="177"/>
                      <a:pt x="133" y="180"/>
                    </a:cubicBezTo>
                    <a:cubicBezTo>
                      <a:pt x="133" y="180"/>
                      <a:pt x="133" y="180"/>
                      <a:pt x="133" y="180"/>
                    </a:cubicBezTo>
                    <a:cubicBezTo>
                      <a:pt x="131" y="183"/>
                      <a:pt x="132" y="188"/>
                      <a:pt x="135" y="190"/>
                    </a:cubicBezTo>
                    <a:cubicBezTo>
                      <a:pt x="175" y="221"/>
                      <a:pt x="175" y="221"/>
                      <a:pt x="175" y="221"/>
                    </a:cubicBezTo>
                    <a:cubicBezTo>
                      <a:pt x="178" y="223"/>
                      <a:pt x="182" y="222"/>
                      <a:pt x="184" y="219"/>
                    </a:cubicBezTo>
                    <a:cubicBezTo>
                      <a:pt x="184" y="219"/>
                      <a:pt x="184" y="219"/>
                      <a:pt x="184" y="219"/>
                    </a:cubicBezTo>
                    <a:cubicBezTo>
                      <a:pt x="186" y="216"/>
                      <a:pt x="185" y="211"/>
                      <a:pt x="182" y="209"/>
                    </a:cubicBezTo>
                    <a:close/>
                    <a:moveTo>
                      <a:pt x="222" y="90"/>
                    </a:moveTo>
                    <a:cubicBezTo>
                      <a:pt x="198" y="76"/>
                      <a:pt x="169" y="83"/>
                      <a:pt x="157" y="104"/>
                    </a:cubicBezTo>
                    <a:cubicBezTo>
                      <a:pt x="144" y="126"/>
                      <a:pt x="160" y="151"/>
                      <a:pt x="149" y="174"/>
                    </a:cubicBezTo>
                    <a:cubicBezTo>
                      <a:pt x="186" y="195"/>
                      <a:pt x="186" y="195"/>
                      <a:pt x="186" y="195"/>
                    </a:cubicBezTo>
                    <a:cubicBezTo>
                      <a:pt x="200" y="174"/>
                      <a:pt x="229" y="176"/>
                      <a:pt x="242" y="154"/>
                    </a:cubicBezTo>
                    <a:cubicBezTo>
                      <a:pt x="255" y="132"/>
                      <a:pt x="245" y="104"/>
                      <a:pt x="222" y="90"/>
                    </a:cubicBezTo>
                    <a:close/>
                    <a:moveTo>
                      <a:pt x="129" y="216"/>
                    </a:moveTo>
                    <a:cubicBezTo>
                      <a:pt x="125" y="224"/>
                      <a:pt x="128" y="233"/>
                      <a:pt x="136" y="238"/>
                    </a:cubicBezTo>
                    <a:cubicBezTo>
                      <a:pt x="142" y="241"/>
                      <a:pt x="150" y="240"/>
                      <a:pt x="155" y="236"/>
                    </a:cubicBezTo>
                    <a:lnTo>
                      <a:pt x="129" y="21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49" name="矩形 48"/>
            <p:cNvSpPr/>
            <p:nvPr/>
          </p:nvSpPr>
          <p:spPr>
            <a:xfrm>
              <a:off x="6689321" y="2474847"/>
              <a:ext cx="144622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02 </a:t>
              </a:r>
              <a:r>
                <a:rPr lang="zh-CN" altLang="en-US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总体设计</a:t>
              </a:r>
              <a:endParaRPr lang="zh-CN" altLang="zh-CN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513078" y="1417384"/>
            <a:ext cx="2138727" cy="1426794"/>
            <a:chOff x="8195509" y="1417384"/>
            <a:chExt cx="2138727" cy="1426794"/>
          </a:xfrm>
        </p:grpSpPr>
        <p:grpSp>
          <p:nvGrpSpPr>
            <p:cNvPr id="45" name="组合 44"/>
            <p:cNvGrpSpPr/>
            <p:nvPr/>
          </p:nvGrpSpPr>
          <p:grpSpPr>
            <a:xfrm>
              <a:off x="8821560" y="1417384"/>
              <a:ext cx="886626" cy="889770"/>
              <a:chOff x="7127177" y="1833532"/>
              <a:chExt cx="886626" cy="889770"/>
            </a:xfrm>
          </p:grpSpPr>
          <p:sp>
            <p:nvSpPr>
              <p:cNvPr id="28" name="Oval 5"/>
              <p:cNvSpPr>
                <a:spLocks noChangeArrowheads="1"/>
              </p:cNvSpPr>
              <p:nvPr/>
            </p:nvSpPr>
            <p:spPr bwMode="auto">
              <a:xfrm>
                <a:off x="7127177" y="1833532"/>
                <a:ext cx="886626" cy="889770"/>
              </a:xfrm>
              <a:prstGeom prst="ellipse">
                <a:avLst/>
              </a:prstGeom>
              <a:solidFill>
                <a:srgbClr val="3E4150"/>
              </a:solidFill>
              <a:ln w="9525">
                <a:noFill/>
                <a:round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8"/>
              <p:cNvSpPr>
                <a:spLocks noEditPoints="1"/>
              </p:cNvSpPr>
              <p:nvPr/>
            </p:nvSpPr>
            <p:spPr bwMode="auto">
              <a:xfrm rot="2925393">
                <a:off x="7425337" y="2026547"/>
                <a:ext cx="290305" cy="491990"/>
              </a:xfrm>
              <a:custGeom>
                <a:avLst/>
                <a:gdLst>
                  <a:gd name="T0" fmla="*/ 24 w 112"/>
                  <a:gd name="T1" fmla="*/ 148 h 192"/>
                  <a:gd name="T2" fmla="*/ 28 w 112"/>
                  <a:gd name="T3" fmla="*/ 52 h 192"/>
                  <a:gd name="T4" fmla="*/ 32 w 112"/>
                  <a:gd name="T5" fmla="*/ 172 h 192"/>
                  <a:gd name="T6" fmla="*/ 8 w 112"/>
                  <a:gd name="T7" fmla="*/ 184 h 192"/>
                  <a:gd name="T8" fmla="*/ 32 w 112"/>
                  <a:gd name="T9" fmla="*/ 172 h 192"/>
                  <a:gd name="T10" fmla="*/ 8 w 112"/>
                  <a:gd name="T11" fmla="*/ 35 h 192"/>
                  <a:gd name="T12" fmla="*/ 32 w 112"/>
                  <a:gd name="T13" fmla="*/ 164 h 192"/>
                  <a:gd name="T14" fmla="*/ 32 w 112"/>
                  <a:gd name="T15" fmla="*/ 192 h 192"/>
                  <a:gd name="T16" fmla="*/ 0 w 112"/>
                  <a:gd name="T17" fmla="*/ 184 h 192"/>
                  <a:gd name="T18" fmla="*/ 0 w 112"/>
                  <a:gd name="T19" fmla="*/ 32 h 192"/>
                  <a:gd name="T20" fmla="*/ 20 w 112"/>
                  <a:gd name="T21" fmla="*/ 0 h 192"/>
                  <a:gd name="T22" fmla="*/ 39 w 112"/>
                  <a:gd name="T23" fmla="*/ 32 h 192"/>
                  <a:gd name="T24" fmla="*/ 40 w 112"/>
                  <a:gd name="T25" fmla="*/ 184 h 192"/>
                  <a:gd name="T26" fmla="*/ 108 w 112"/>
                  <a:gd name="T27" fmla="*/ 164 h 192"/>
                  <a:gd name="T28" fmla="*/ 84 w 112"/>
                  <a:gd name="T29" fmla="*/ 172 h 192"/>
                  <a:gd name="T30" fmla="*/ 108 w 112"/>
                  <a:gd name="T31" fmla="*/ 164 h 192"/>
                  <a:gd name="T32" fmla="*/ 92 w 112"/>
                  <a:gd name="T33" fmla="*/ 140 h 192"/>
                  <a:gd name="T34" fmla="*/ 108 w 112"/>
                  <a:gd name="T35" fmla="*/ 148 h 192"/>
                  <a:gd name="T36" fmla="*/ 108 w 112"/>
                  <a:gd name="T37" fmla="*/ 116 h 192"/>
                  <a:gd name="T38" fmla="*/ 84 w 112"/>
                  <a:gd name="T39" fmla="*/ 124 h 192"/>
                  <a:gd name="T40" fmla="*/ 108 w 112"/>
                  <a:gd name="T41" fmla="*/ 116 h 192"/>
                  <a:gd name="T42" fmla="*/ 92 w 112"/>
                  <a:gd name="T43" fmla="*/ 92 h 192"/>
                  <a:gd name="T44" fmla="*/ 108 w 112"/>
                  <a:gd name="T45" fmla="*/ 100 h 192"/>
                  <a:gd name="T46" fmla="*/ 108 w 112"/>
                  <a:gd name="T47" fmla="*/ 68 h 192"/>
                  <a:gd name="T48" fmla="*/ 84 w 112"/>
                  <a:gd name="T49" fmla="*/ 76 h 192"/>
                  <a:gd name="T50" fmla="*/ 108 w 112"/>
                  <a:gd name="T51" fmla="*/ 68 h 192"/>
                  <a:gd name="T52" fmla="*/ 92 w 112"/>
                  <a:gd name="T53" fmla="*/ 44 h 192"/>
                  <a:gd name="T54" fmla="*/ 108 w 112"/>
                  <a:gd name="T55" fmla="*/ 52 h 192"/>
                  <a:gd name="T56" fmla="*/ 108 w 112"/>
                  <a:gd name="T57" fmla="*/ 20 h 192"/>
                  <a:gd name="T58" fmla="*/ 84 w 112"/>
                  <a:gd name="T59" fmla="*/ 28 h 192"/>
                  <a:gd name="T60" fmla="*/ 108 w 112"/>
                  <a:gd name="T61" fmla="*/ 20 h 192"/>
                  <a:gd name="T62" fmla="*/ 64 w 112"/>
                  <a:gd name="T63" fmla="*/ 192 h 192"/>
                  <a:gd name="T64" fmla="*/ 56 w 112"/>
                  <a:gd name="T65" fmla="*/ 8 h 192"/>
                  <a:gd name="T66" fmla="*/ 104 w 112"/>
                  <a:gd name="T67" fmla="*/ 0 h 192"/>
                  <a:gd name="T68" fmla="*/ 112 w 112"/>
                  <a:gd name="T69" fmla="*/ 18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" h="192">
                    <a:moveTo>
                      <a:pt x="28" y="148"/>
                    </a:moveTo>
                    <a:cubicBezTo>
                      <a:pt x="24" y="148"/>
                      <a:pt x="24" y="148"/>
                      <a:pt x="24" y="14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8" y="52"/>
                      <a:pt x="28" y="52"/>
                      <a:pt x="28" y="52"/>
                    </a:cubicBezTo>
                    <a:lnTo>
                      <a:pt x="28" y="148"/>
                    </a:lnTo>
                    <a:close/>
                    <a:moveTo>
                      <a:pt x="32" y="172"/>
                    </a:moveTo>
                    <a:cubicBezTo>
                      <a:pt x="8" y="172"/>
                      <a:pt x="8" y="172"/>
                      <a:pt x="8" y="172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32" y="184"/>
                      <a:pt x="32" y="184"/>
                      <a:pt x="32" y="184"/>
                    </a:cubicBezTo>
                    <a:lnTo>
                      <a:pt x="32" y="172"/>
                    </a:lnTo>
                    <a:close/>
                    <a:moveTo>
                      <a:pt x="32" y="35"/>
                    </a:moveTo>
                    <a:cubicBezTo>
                      <a:pt x="8" y="35"/>
                      <a:pt x="8" y="35"/>
                      <a:pt x="8" y="35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32" y="164"/>
                      <a:pt x="32" y="164"/>
                      <a:pt x="32" y="164"/>
                    </a:cubicBezTo>
                    <a:lnTo>
                      <a:pt x="32" y="35"/>
                    </a:lnTo>
                    <a:close/>
                    <a:moveTo>
                      <a:pt x="32" y="192"/>
                    </a:moveTo>
                    <a:cubicBezTo>
                      <a:pt x="8" y="192"/>
                      <a:pt x="8" y="192"/>
                      <a:pt x="8" y="192"/>
                    </a:cubicBezTo>
                    <a:cubicBezTo>
                      <a:pt x="3" y="192"/>
                      <a:pt x="0" y="188"/>
                      <a:pt x="0" y="184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4"/>
                      <a:pt x="0" y="33"/>
                      <a:pt x="0" y="32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4" y="2"/>
                      <a:pt x="16" y="0"/>
                      <a:pt x="20" y="0"/>
                    </a:cubicBezTo>
                    <a:cubicBezTo>
                      <a:pt x="23" y="0"/>
                      <a:pt x="26" y="2"/>
                      <a:pt x="27" y="4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39" y="33"/>
                      <a:pt x="40" y="34"/>
                      <a:pt x="40" y="35"/>
                    </a:cubicBezTo>
                    <a:cubicBezTo>
                      <a:pt x="40" y="184"/>
                      <a:pt x="40" y="184"/>
                      <a:pt x="40" y="184"/>
                    </a:cubicBezTo>
                    <a:cubicBezTo>
                      <a:pt x="40" y="188"/>
                      <a:pt x="36" y="192"/>
                      <a:pt x="32" y="192"/>
                    </a:cubicBezTo>
                    <a:close/>
                    <a:moveTo>
                      <a:pt x="108" y="164"/>
                    </a:moveTo>
                    <a:cubicBezTo>
                      <a:pt x="84" y="164"/>
                      <a:pt x="84" y="164"/>
                      <a:pt x="84" y="164"/>
                    </a:cubicBezTo>
                    <a:cubicBezTo>
                      <a:pt x="84" y="172"/>
                      <a:pt x="84" y="172"/>
                      <a:pt x="84" y="172"/>
                    </a:cubicBezTo>
                    <a:cubicBezTo>
                      <a:pt x="108" y="172"/>
                      <a:pt x="108" y="172"/>
                      <a:pt x="108" y="172"/>
                    </a:cubicBezTo>
                    <a:lnTo>
                      <a:pt x="108" y="164"/>
                    </a:lnTo>
                    <a:close/>
                    <a:moveTo>
                      <a:pt x="108" y="140"/>
                    </a:moveTo>
                    <a:cubicBezTo>
                      <a:pt x="92" y="140"/>
                      <a:pt x="92" y="140"/>
                      <a:pt x="92" y="140"/>
                    </a:cubicBezTo>
                    <a:cubicBezTo>
                      <a:pt x="92" y="148"/>
                      <a:pt x="92" y="148"/>
                      <a:pt x="92" y="148"/>
                    </a:cubicBezTo>
                    <a:cubicBezTo>
                      <a:pt x="108" y="148"/>
                      <a:pt x="108" y="148"/>
                      <a:pt x="108" y="148"/>
                    </a:cubicBezTo>
                    <a:lnTo>
                      <a:pt x="108" y="140"/>
                    </a:lnTo>
                    <a:close/>
                    <a:moveTo>
                      <a:pt x="108" y="116"/>
                    </a:move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108" y="124"/>
                      <a:pt x="108" y="124"/>
                      <a:pt x="108" y="124"/>
                    </a:cubicBezTo>
                    <a:lnTo>
                      <a:pt x="108" y="116"/>
                    </a:lnTo>
                    <a:close/>
                    <a:moveTo>
                      <a:pt x="108" y="92"/>
                    </a:moveTo>
                    <a:cubicBezTo>
                      <a:pt x="92" y="92"/>
                      <a:pt x="92" y="92"/>
                      <a:pt x="92" y="92"/>
                    </a:cubicBezTo>
                    <a:cubicBezTo>
                      <a:pt x="92" y="100"/>
                      <a:pt x="92" y="100"/>
                      <a:pt x="92" y="100"/>
                    </a:cubicBezTo>
                    <a:cubicBezTo>
                      <a:pt x="108" y="100"/>
                      <a:pt x="108" y="100"/>
                      <a:pt x="108" y="100"/>
                    </a:cubicBezTo>
                    <a:lnTo>
                      <a:pt x="108" y="92"/>
                    </a:lnTo>
                    <a:close/>
                    <a:moveTo>
                      <a:pt x="108" y="68"/>
                    </a:move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76"/>
                      <a:pt x="84" y="76"/>
                      <a:pt x="84" y="76"/>
                    </a:cubicBezTo>
                    <a:cubicBezTo>
                      <a:pt x="108" y="76"/>
                      <a:pt x="108" y="76"/>
                      <a:pt x="108" y="76"/>
                    </a:cubicBezTo>
                    <a:lnTo>
                      <a:pt x="108" y="68"/>
                    </a:lnTo>
                    <a:close/>
                    <a:moveTo>
                      <a:pt x="108" y="44"/>
                    </a:moveTo>
                    <a:cubicBezTo>
                      <a:pt x="92" y="44"/>
                      <a:pt x="92" y="44"/>
                      <a:pt x="92" y="44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108" y="52"/>
                      <a:pt x="108" y="52"/>
                      <a:pt x="108" y="52"/>
                    </a:cubicBezTo>
                    <a:lnTo>
                      <a:pt x="108" y="44"/>
                    </a:lnTo>
                    <a:close/>
                    <a:moveTo>
                      <a:pt x="108" y="20"/>
                    </a:moveTo>
                    <a:cubicBezTo>
                      <a:pt x="84" y="20"/>
                      <a:pt x="84" y="20"/>
                      <a:pt x="84" y="20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108" y="28"/>
                      <a:pt x="108" y="28"/>
                      <a:pt x="108" y="28"/>
                    </a:cubicBezTo>
                    <a:lnTo>
                      <a:pt x="108" y="20"/>
                    </a:lnTo>
                    <a:close/>
                    <a:moveTo>
                      <a:pt x="104" y="192"/>
                    </a:moveTo>
                    <a:cubicBezTo>
                      <a:pt x="64" y="192"/>
                      <a:pt x="64" y="192"/>
                      <a:pt x="64" y="192"/>
                    </a:cubicBezTo>
                    <a:cubicBezTo>
                      <a:pt x="59" y="192"/>
                      <a:pt x="56" y="188"/>
                      <a:pt x="56" y="184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3"/>
                      <a:pt x="59" y="0"/>
                      <a:pt x="64" y="0"/>
                    </a:cubicBezTo>
                    <a:cubicBezTo>
                      <a:pt x="104" y="0"/>
                      <a:pt x="104" y="0"/>
                      <a:pt x="104" y="0"/>
                    </a:cubicBezTo>
                    <a:cubicBezTo>
                      <a:pt x="108" y="0"/>
                      <a:pt x="112" y="3"/>
                      <a:pt x="112" y="8"/>
                    </a:cubicBezTo>
                    <a:cubicBezTo>
                      <a:pt x="112" y="184"/>
                      <a:pt x="112" y="184"/>
                      <a:pt x="112" y="184"/>
                    </a:cubicBezTo>
                    <a:cubicBezTo>
                      <a:pt x="112" y="188"/>
                      <a:pt x="108" y="192"/>
                      <a:pt x="104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50" name="矩形 49"/>
            <p:cNvSpPr/>
            <p:nvPr/>
          </p:nvSpPr>
          <p:spPr>
            <a:xfrm>
              <a:off x="8195509" y="2474846"/>
              <a:ext cx="21387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1800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03 </a:t>
              </a:r>
              <a:r>
                <a:rPr lang="zh-CN" altLang="en-US" sz="1800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模块组成与功能</a:t>
              </a:r>
              <a:endParaRPr lang="zh-CN" altLang="zh-CN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751693" y="3151049"/>
            <a:ext cx="2138727" cy="1387787"/>
            <a:chOff x="2153779" y="3472458"/>
            <a:chExt cx="2138727" cy="1387787"/>
          </a:xfrm>
        </p:grpSpPr>
        <p:grpSp>
          <p:nvGrpSpPr>
            <p:cNvPr id="35" name="组合 34"/>
            <p:cNvGrpSpPr/>
            <p:nvPr/>
          </p:nvGrpSpPr>
          <p:grpSpPr>
            <a:xfrm>
              <a:off x="2787389" y="3472458"/>
              <a:ext cx="886626" cy="889770"/>
              <a:chOff x="6601900" y="3801169"/>
              <a:chExt cx="886626" cy="889770"/>
            </a:xfrm>
          </p:grpSpPr>
          <p:sp>
            <p:nvSpPr>
              <p:cNvPr id="32" name="Oval 5"/>
              <p:cNvSpPr>
                <a:spLocks noChangeArrowheads="1"/>
              </p:cNvSpPr>
              <p:nvPr/>
            </p:nvSpPr>
            <p:spPr bwMode="auto">
              <a:xfrm>
                <a:off x="6601900" y="3801169"/>
                <a:ext cx="886626" cy="889770"/>
              </a:xfrm>
              <a:prstGeom prst="ellipse">
                <a:avLst/>
              </a:prstGeom>
              <a:solidFill>
                <a:srgbClr val="3E4150"/>
              </a:solidFill>
              <a:ln w="9525">
                <a:noFill/>
                <a:round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7"/>
              <p:cNvSpPr>
                <a:spLocks noEditPoints="1"/>
              </p:cNvSpPr>
              <p:nvPr/>
            </p:nvSpPr>
            <p:spPr bwMode="auto">
              <a:xfrm>
                <a:off x="6784405" y="4000624"/>
                <a:ext cx="506498" cy="426234"/>
              </a:xfrm>
              <a:custGeom>
                <a:avLst/>
                <a:gdLst>
                  <a:gd name="T0" fmla="*/ 156 w 192"/>
                  <a:gd name="T1" fmla="*/ 17 h 161"/>
                  <a:gd name="T2" fmla="*/ 128 w 192"/>
                  <a:gd name="T3" fmla="*/ 45 h 161"/>
                  <a:gd name="T4" fmla="*/ 64 w 192"/>
                  <a:gd name="T5" fmla="*/ 45 h 161"/>
                  <a:gd name="T6" fmla="*/ 60 w 192"/>
                  <a:gd name="T7" fmla="*/ 29 h 161"/>
                  <a:gd name="T8" fmla="*/ 64 w 192"/>
                  <a:gd name="T9" fmla="*/ 40 h 161"/>
                  <a:gd name="T10" fmla="*/ 70 w 192"/>
                  <a:gd name="T11" fmla="*/ 47 h 161"/>
                  <a:gd name="T12" fmla="*/ 168 w 192"/>
                  <a:gd name="T13" fmla="*/ 109 h 161"/>
                  <a:gd name="T14" fmla="*/ 148 w 192"/>
                  <a:gd name="T15" fmla="*/ 141 h 161"/>
                  <a:gd name="T16" fmla="*/ 168 w 192"/>
                  <a:gd name="T17" fmla="*/ 109 h 161"/>
                  <a:gd name="T18" fmla="*/ 148 w 192"/>
                  <a:gd name="T19" fmla="*/ 81 h 161"/>
                  <a:gd name="T20" fmla="*/ 168 w 192"/>
                  <a:gd name="T21" fmla="*/ 97 h 161"/>
                  <a:gd name="T22" fmla="*/ 136 w 192"/>
                  <a:gd name="T23" fmla="*/ 109 h 161"/>
                  <a:gd name="T24" fmla="*/ 116 w 192"/>
                  <a:gd name="T25" fmla="*/ 141 h 161"/>
                  <a:gd name="T26" fmla="*/ 136 w 192"/>
                  <a:gd name="T27" fmla="*/ 109 h 161"/>
                  <a:gd name="T28" fmla="*/ 116 w 192"/>
                  <a:gd name="T29" fmla="*/ 81 h 161"/>
                  <a:gd name="T30" fmla="*/ 136 w 192"/>
                  <a:gd name="T31" fmla="*/ 97 h 161"/>
                  <a:gd name="T32" fmla="*/ 104 w 192"/>
                  <a:gd name="T33" fmla="*/ 109 h 161"/>
                  <a:gd name="T34" fmla="*/ 84 w 192"/>
                  <a:gd name="T35" fmla="*/ 141 h 161"/>
                  <a:gd name="T36" fmla="*/ 104 w 192"/>
                  <a:gd name="T37" fmla="*/ 109 h 161"/>
                  <a:gd name="T38" fmla="*/ 84 w 192"/>
                  <a:gd name="T39" fmla="*/ 81 h 161"/>
                  <a:gd name="T40" fmla="*/ 104 w 192"/>
                  <a:gd name="T41" fmla="*/ 97 h 161"/>
                  <a:gd name="T42" fmla="*/ 64 w 192"/>
                  <a:gd name="T43" fmla="*/ 25 h 161"/>
                  <a:gd name="T44" fmla="*/ 64 w 192"/>
                  <a:gd name="T45" fmla="*/ 57 h 161"/>
                  <a:gd name="T46" fmla="*/ 64 w 192"/>
                  <a:gd name="T47" fmla="*/ 25 h 161"/>
                  <a:gd name="T48" fmla="*/ 20 w 192"/>
                  <a:gd name="T49" fmla="*/ 109 h 161"/>
                  <a:gd name="T50" fmla="*/ 44 w 192"/>
                  <a:gd name="T51" fmla="*/ 149 h 161"/>
                  <a:gd name="T52" fmla="*/ 40 w 192"/>
                  <a:gd name="T53" fmla="*/ 81 h 161"/>
                  <a:gd name="T54" fmla="*/ 20 w 192"/>
                  <a:gd name="T55" fmla="*/ 97 h 161"/>
                  <a:gd name="T56" fmla="*/ 40 w 192"/>
                  <a:gd name="T57" fmla="*/ 81 h 161"/>
                  <a:gd name="T58" fmla="*/ 72 w 192"/>
                  <a:gd name="T59" fmla="*/ 81 h 161"/>
                  <a:gd name="T60" fmla="*/ 52 w 192"/>
                  <a:gd name="T61" fmla="*/ 97 h 161"/>
                  <a:gd name="T62" fmla="*/ 48 w 192"/>
                  <a:gd name="T63" fmla="*/ 149 h 161"/>
                  <a:gd name="T64" fmla="*/ 72 w 192"/>
                  <a:gd name="T65" fmla="*/ 109 h 161"/>
                  <a:gd name="T66" fmla="*/ 48 w 192"/>
                  <a:gd name="T67" fmla="*/ 149 h 161"/>
                  <a:gd name="T68" fmla="*/ 188 w 192"/>
                  <a:gd name="T69" fmla="*/ 161 h 161"/>
                  <a:gd name="T70" fmla="*/ 4 w 192"/>
                  <a:gd name="T71" fmla="*/ 65 h 161"/>
                  <a:gd name="T72" fmla="*/ 0 w 192"/>
                  <a:gd name="T73" fmla="*/ 61 h 161"/>
                  <a:gd name="T74" fmla="*/ 8 w 192"/>
                  <a:gd name="T75" fmla="*/ 53 h 161"/>
                  <a:gd name="T76" fmla="*/ 123 w 192"/>
                  <a:gd name="T77" fmla="*/ 53 h 161"/>
                  <a:gd name="T78" fmla="*/ 192 w 192"/>
                  <a:gd name="T79" fmla="*/ 53 h 161"/>
                  <a:gd name="T80" fmla="*/ 188 w 192"/>
                  <a:gd name="T81" fmla="*/ 65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92" h="161">
                    <a:moveTo>
                      <a:pt x="95" y="17"/>
                    </a:moveTo>
                    <a:cubicBezTo>
                      <a:pt x="156" y="17"/>
                      <a:pt x="156" y="17"/>
                      <a:pt x="156" y="17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128" y="45"/>
                      <a:pt x="128" y="45"/>
                      <a:pt x="128" y="45"/>
                    </a:cubicBezTo>
                    <a:lnTo>
                      <a:pt x="95" y="17"/>
                    </a:lnTo>
                    <a:close/>
                    <a:moveTo>
                      <a:pt x="64" y="45"/>
                    </a:moveTo>
                    <a:cubicBezTo>
                      <a:pt x="60" y="45"/>
                      <a:pt x="60" y="45"/>
                      <a:pt x="60" y="45"/>
                    </a:cubicBezTo>
                    <a:cubicBezTo>
                      <a:pt x="60" y="29"/>
                      <a:pt x="60" y="29"/>
                      <a:pt x="60" y="29"/>
                    </a:cubicBezTo>
                    <a:cubicBezTo>
                      <a:pt x="64" y="29"/>
                      <a:pt x="64" y="29"/>
                      <a:pt x="64" y="29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0" y="47"/>
                      <a:pt x="70" y="47"/>
                      <a:pt x="70" y="47"/>
                    </a:cubicBezTo>
                    <a:lnTo>
                      <a:pt x="64" y="45"/>
                    </a:lnTo>
                    <a:close/>
                    <a:moveTo>
                      <a:pt x="168" y="109"/>
                    </a:moveTo>
                    <a:cubicBezTo>
                      <a:pt x="148" y="109"/>
                      <a:pt x="148" y="109"/>
                      <a:pt x="148" y="109"/>
                    </a:cubicBezTo>
                    <a:cubicBezTo>
                      <a:pt x="148" y="141"/>
                      <a:pt x="148" y="141"/>
                      <a:pt x="148" y="141"/>
                    </a:cubicBezTo>
                    <a:cubicBezTo>
                      <a:pt x="168" y="141"/>
                      <a:pt x="168" y="141"/>
                      <a:pt x="168" y="141"/>
                    </a:cubicBezTo>
                    <a:lnTo>
                      <a:pt x="168" y="109"/>
                    </a:lnTo>
                    <a:close/>
                    <a:moveTo>
                      <a:pt x="168" y="81"/>
                    </a:moveTo>
                    <a:cubicBezTo>
                      <a:pt x="148" y="81"/>
                      <a:pt x="148" y="81"/>
                      <a:pt x="148" y="81"/>
                    </a:cubicBezTo>
                    <a:cubicBezTo>
                      <a:pt x="148" y="97"/>
                      <a:pt x="148" y="97"/>
                      <a:pt x="148" y="97"/>
                    </a:cubicBezTo>
                    <a:cubicBezTo>
                      <a:pt x="168" y="97"/>
                      <a:pt x="168" y="97"/>
                      <a:pt x="168" y="97"/>
                    </a:cubicBezTo>
                    <a:lnTo>
                      <a:pt x="168" y="81"/>
                    </a:lnTo>
                    <a:close/>
                    <a:moveTo>
                      <a:pt x="136" y="109"/>
                    </a:move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6" y="141"/>
                      <a:pt x="116" y="141"/>
                      <a:pt x="116" y="141"/>
                    </a:cubicBezTo>
                    <a:cubicBezTo>
                      <a:pt x="136" y="141"/>
                      <a:pt x="136" y="141"/>
                      <a:pt x="136" y="141"/>
                    </a:cubicBezTo>
                    <a:lnTo>
                      <a:pt x="136" y="109"/>
                    </a:lnTo>
                    <a:close/>
                    <a:moveTo>
                      <a:pt x="136" y="81"/>
                    </a:moveTo>
                    <a:cubicBezTo>
                      <a:pt x="116" y="81"/>
                      <a:pt x="116" y="81"/>
                      <a:pt x="116" y="81"/>
                    </a:cubicBezTo>
                    <a:cubicBezTo>
                      <a:pt x="116" y="97"/>
                      <a:pt x="116" y="97"/>
                      <a:pt x="116" y="97"/>
                    </a:cubicBezTo>
                    <a:cubicBezTo>
                      <a:pt x="136" y="97"/>
                      <a:pt x="136" y="97"/>
                      <a:pt x="136" y="97"/>
                    </a:cubicBezTo>
                    <a:lnTo>
                      <a:pt x="136" y="81"/>
                    </a:lnTo>
                    <a:close/>
                    <a:moveTo>
                      <a:pt x="104" y="109"/>
                    </a:moveTo>
                    <a:cubicBezTo>
                      <a:pt x="84" y="109"/>
                      <a:pt x="84" y="109"/>
                      <a:pt x="84" y="109"/>
                    </a:cubicBezTo>
                    <a:cubicBezTo>
                      <a:pt x="84" y="141"/>
                      <a:pt x="84" y="141"/>
                      <a:pt x="8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104" y="109"/>
                    </a:lnTo>
                    <a:close/>
                    <a:moveTo>
                      <a:pt x="104" y="81"/>
                    </a:moveTo>
                    <a:cubicBezTo>
                      <a:pt x="84" y="81"/>
                      <a:pt x="84" y="81"/>
                      <a:pt x="84" y="81"/>
                    </a:cubicBezTo>
                    <a:cubicBezTo>
                      <a:pt x="84" y="97"/>
                      <a:pt x="84" y="97"/>
                      <a:pt x="84" y="97"/>
                    </a:cubicBezTo>
                    <a:cubicBezTo>
                      <a:pt x="104" y="97"/>
                      <a:pt x="104" y="97"/>
                      <a:pt x="104" y="97"/>
                    </a:cubicBezTo>
                    <a:lnTo>
                      <a:pt x="104" y="81"/>
                    </a:lnTo>
                    <a:close/>
                    <a:moveTo>
                      <a:pt x="64" y="25"/>
                    </a:moveTo>
                    <a:cubicBezTo>
                      <a:pt x="55" y="25"/>
                      <a:pt x="48" y="32"/>
                      <a:pt x="48" y="41"/>
                    </a:cubicBezTo>
                    <a:cubicBezTo>
                      <a:pt x="48" y="49"/>
                      <a:pt x="55" y="57"/>
                      <a:pt x="64" y="57"/>
                    </a:cubicBezTo>
                    <a:cubicBezTo>
                      <a:pt x="72" y="57"/>
                      <a:pt x="80" y="49"/>
                      <a:pt x="80" y="41"/>
                    </a:cubicBezTo>
                    <a:cubicBezTo>
                      <a:pt x="80" y="32"/>
                      <a:pt x="72" y="25"/>
                      <a:pt x="64" y="25"/>
                    </a:cubicBezTo>
                    <a:close/>
                    <a:moveTo>
                      <a:pt x="44" y="109"/>
                    </a:moveTo>
                    <a:cubicBezTo>
                      <a:pt x="20" y="109"/>
                      <a:pt x="20" y="109"/>
                      <a:pt x="20" y="109"/>
                    </a:cubicBezTo>
                    <a:cubicBezTo>
                      <a:pt x="20" y="149"/>
                      <a:pt x="20" y="149"/>
                      <a:pt x="20" y="149"/>
                    </a:cubicBezTo>
                    <a:cubicBezTo>
                      <a:pt x="44" y="149"/>
                      <a:pt x="44" y="149"/>
                      <a:pt x="44" y="149"/>
                    </a:cubicBezTo>
                    <a:lnTo>
                      <a:pt x="44" y="109"/>
                    </a:lnTo>
                    <a:close/>
                    <a:moveTo>
                      <a:pt x="40" y="81"/>
                    </a:moveTo>
                    <a:cubicBezTo>
                      <a:pt x="20" y="81"/>
                      <a:pt x="20" y="81"/>
                      <a:pt x="20" y="81"/>
                    </a:cubicBezTo>
                    <a:cubicBezTo>
                      <a:pt x="20" y="97"/>
                      <a:pt x="20" y="97"/>
                      <a:pt x="20" y="97"/>
                    </a:cubicBezTo>
                    <a:cubicBezTo>
                      <a:pt x="40" y="97"/>
                      <a:pt x="40" y="97"/>
                      <a:pt x="40" y="97"/>
                    </a:cubicBezTo>
                    <a:lnTo>
                      <a:pt x="40" y="81"/>
                    </a:lnTo>
                    <a:close/>
                    <a:moveTo>
                      <a:pt x="72" y="97"/>
                    </a:moveTo>
                    <a:cubicBezTo>
                      <a:pt x="72" y="81"/>
                      <a:pt x="72" y="81"/>
                      <a:pt x="72" y="81"/>
                    </a:cubicBezTo>
                    <a:cubicBezTo>
                      <a:pt x="52" y="81"/>
                      <a:pt x="52" y="81"/>
                      <a:pt x="52" y="81"/>
                    </a:cubicBezTo>
                    <a:cubicBezTo>
                      <a:pt x="52" y="97"/>
                      <a:pt x="52" y="97"/>
                      <a:pt x="52" y="97"/>
                    </a:cubicBezTo>
                    <a:lnTo>
                      <a:pt x="72" y="97"/>
                    </a:lnTo>
                    <a:close/>
                    <a:moveTo>
                      <a:pt x="48" y="149"/>
                    </a:moveTo>
                    <a:cubicBezTo>
                      <a:pt x="72" y="149"/>
                      <a:pt x="72" y="149"/>
                      <a:pt x="72" y="149"/>
                    </a:cubicBezTo>
                    <a:cubicBezTo>
                      <a:pt x="72" y="109"/>
                      <a:pt x="72" y="109"/>
                      <a:pt x="72" y="109"/>
                    </a:cubicBezTo>
                    <a:cubicBezTo>
                      <a:pt x="48" y="109"/>
                      <a:pt x="48" y="109"/>
                      <a:pt x="48" y="109"/>
                    </a:cubicBezTo>
                    <a:lnTo>
                      <a:pt x="48" y="149"/>
                    </a:lnTo>
                    <a:close/>
                    <a:moveTo>
                      <a:pt x="188" y="65"/>
                    </a:moveTo>
                    <a:cubicBezTo>
                      <a:pt x="188" y="161"/>
                      <a:pt x="188" y="161"/>
                      <a:pt x="188" y="161"/>
                    </a:cubicBezTo>
                    <a:cubicBezTo>
                      <a:pt x="4" y="161"/>
                      <a:pt x="4" y="161"/>
                      <a:pt x="4" y="161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26" y="37"/>
                      <a:pt x="63" y="2"/>
                      <a:pt x="63" y="1"/>
                    </a:cubicBezTo>
                    <a:cubicBezTo>
                      <a:pt x="63" y="0"/>
                      <a:pt x="104" y="36"/>
                      <a:pt x="123" y="53"/>
                    </a:cubicBezTo>
                    <a:cubicBezTo>
                      <a:pt x="180" y="53"/>
                      <a:pt x="180" y="53"/>
                      <a:pt x="180" y="53"/>
                    </a:cubicBezTo>
                    <a:cubicBezTo>
                      <a:pt x="192" y="53"/>
                      <a:pt x="192" y="53"/>
                      <a:pt x="192" y="53"/>
                    </a:cubicBezTo>
                    <a:cubicBezTo>
                      <a:pt x="192" y="65"/>
                      <a:pt x="192" y="65"/>
                      <a:pt x="192" y="65"/>
                    </a:cubicBezTo>
                    <a:lnTo>
                      <a:pt x="188" y="6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51" name="矩形 50"/>
            <p:cNvSpPr/>
            <p:nvPr/>
          </p:nvSpPr>
          <p:spPr>
            <a:xfrm>
              <a:off x="2153779" y="4490913"/>
              <a:ext cx="21387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1800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04 </a:t>
              </a:r>
              <a:r>
                <a:rPr lang="zh-CN" altLang="en-US" sz="1800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设计调试与分析</a:t>
              </a:r>
              <a:endParaRPr lang="zh-CN" altLang="zh-CN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136527" y="3092857"/>
            <a:ext cx="984564" cy="1387787"/>
            <a:chOff x="4672312" y="3472458"/>
            <a:chExt cx="984564" cy="1387787"/>
          </a:xfrm>
        </p:grpSpPr>
        <p:grpSp>
          <p:nvGrpSpPr>
            <p:cNvPr id="38" name="组合 37"/>
            <p:cNvGrpSpPr/>
            <p:nvPr/>
          </p:nvGrpSpPr>
          <p:grpSpPr>
            <a:xfrm>
              <a:off x="4750320" y="3472458"/>
              <a:ext cx="886626" cy="889770"/>
              <a:chOff x="8218537" y="3808612"/>
              <a:chExt cx="886626" cy="889770"/>
            </a:xfrm>
          </p:grpSpPr>
          <p:sp>
            <p:nvSpPr>
              <p:cNvPr id="36" name="Oval 5"/>
              <p:cNvSpPr>
                <a:spLocks noChangeArrowheads="1"/>
              </p:cNvSpPr>
              <p:nvPr/>
            </p:nvSpPr>
            <p:spPr bwMode="auto">
              <a:xfrm>
                <a:off x="8218537" y="3808612"/>
                <a:ext cx="886626" cy="889770"/>
              </a:xfrm>
              <a:prstGeom prst="ellipse">
                <a:avLst/>
              </a:prstGeom>
              <a:solidFill>
                <a:srgbClr val="3E4150"/>
              </a:solidFill>
              <a:ln w="9525">
                <a:noFill/>
                <a:round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11"/>
              <p:cNvSpPr>
                <a:spLocks noEditPoints="1"/>
              </p:cNvSpPr>
              <p:nvPr/>
            </p:nvSpPr>
            <p:spPr bwMode="auto">
              <a:xfrm>
                <a:off x="8345741" y="3992522"/>
                <a:ext cx="630374" cy="495658"/>
              </a:xfrm>
              <a:custGeom>
                <a:avLst/>
                <a:gdLst>
                  <a:gd name="T0" fmla="*/ 186 w 390"/>
                  <a:gd name="T1" fmla="*/ 267 h 306"/>
                  <a:gd name="T2" fmla="*/ 187 w 390"/>
                  <a:gd name="T3" fmla="*/ 305 h 306"/>
                  <a:gd name="T4" fmla="*/ 154 w 390"/>
                  <a:gd name="T5" fmla="*/ 287 h 306"/>
                  <a:gd name="T6" fmla="*/ 137 w 390"/>
                  <a:gd name="T7" fmla="*/ 208 h 306"/>
                  <a:gd name="T8" fmla="*/ 124 w 390"/>
                  <a:gd name="T9" fmla="*/ 266 h 306"/>
                  <a:gd name="T10" fmla="*/ 108 w 390"/>
                  <a:gd name="T11" fmla="*/ 190 h 306"/>
                  <a:gd name="T12" fmla="*/ 42 w 390"/>
                  <a:gd name="T13" fmla="*/ 210 h 306"/>
                  <a:gd name="T14" fmla="*/ 25 w 390"/>
                  <a:gd name="T15" fmla="*/ 135 h 306"/>
                  <a:gd name="T16" fmla="*/ 11 w 390"/>
                  <a:gd name="T17" fmla="*/ 188 h 306"/>
                  <a:gd name="T18" fmla="*/ 0 w 390"/>
                  <a:gd name="T19" fmla="*/ 154 h 306"/>
                  <a:gd name="T20" fmla="*/ 20 w 390"/>
                  <a:gd name="T21" fmla="*/ 116 h 306"/>
                  <a:gd name="T22" fmla="*/ 189 w 390"/>
                  <a:gd name="T23" fmla="*/ 229 h 306"/>
                  <a:gd name="T24" fmla="*/ 192 w 390"/>
                  <a:gd name="T25" fmla="*/ 240 h 306"/>
                  <a:gd name="T26" fmla="*/ 121 w 390"/>
                  <a:gd name="T27" fmla="*/ 87 h 306"/>
                  <a:gd name="T28" fmla="*/ 131 w 390"/>
                  <a:gd name="T29" fmla="*/ 125 h 306"/>
                  <a:gd name="T30" fmla="*/ 198 w 390"/>
                  <a:gd name="T31" fmla="*/ 115 h 306"/>
                  <a:gd name="T32" fmla="*/ 188 w 390"/>
                  <a:gd name="T33" fmla="*/ 77 h 306"/>
                  <a:gd name="T34" fmla="*/ 327 w 390"/>
                  <a:gd name="T35" fmla="*/ 54 h 306"/>
                  <a:gd name="T36" fmla="*/ 298 w 390"/>
                  <a:gd name="T37" fmla="*/ 5 h 306"/>
                  <a:gd name="T38" fmla="*/ 327 w 390"/>
                  <a:gd name="T39" fmla="*/ 54 h 306"/>
                  <a:gd name="T40" fmla="*/ 126 w 390"/>
                  <a:gd name="T41" fmla="*/ 0 h 306"/>
                  <a:gd name="T42" fmla="*/ 140 w 390"/>
                  <a:gd name="T43" fmla="*/ 54 h 306"/>
                  <a:gd name="T44" fmla="*/ 305 w 390"/>
                  <a:gd name="T45" fmla="*/ 77 h 306"/>
                  <a:gd name="T46" fmla="*/ 238 w 390"/>
                  <a:gd name="T47" fmla="*/ 87 h 306"/>
                  <a:gd name="T48" fmla="*/ 248 w 390"/>
                  <a:gd name="T49" fmla="*/ 125 h 306"/>
                  <a:gd name="T50" fmla="*/ 315 w 390"/>
                  <a:gd name="T51" fmla="*/ 115 h 306"/>
                  <a:gd name="T52" fmla="*/ 305 w 390"/>
                  <a:gd name="T53" fmla="*/ 77 h 306"/>
                  <a:gd name="T54" fmla="*/ 209 w 390"/>
                  <a:gd name="T55" fmla="*/ 62 h 306"/>
                  <a:gd name="T56" fmla="*/ 201 w 390"/>
                  <a:gd name="T57" fmla="*/ 62 h 306"/>
                  <a:gd name="T58" fmla="*/ 107 w 390"/>
                  <a:gd name="T59" fmla="*/ 121 h 306"/>
                  <a:gd name="T60" fmla="*/ 192 w 390"/>
                  <a:gd name="T61" fmla="*/ 140 h 306"/>
                  <a:gd name="T62" fmla="*/ 225 w 390"/>
                  <a:gd name="T63" fmla="*/ 121 h 306"/>
                  <a:gd name="T64" fmla="*/ 309 w 390"/>
                  <a:gd name="T65" fmla="*/ 140 h 306"/>
                  <a:gd name="T66" fmla="*/ 329 w 390"/>
                  <a:gd name="T67" fmla="*/ 62 h 306"/>
                  <a:gd name="T68" fmla="*/ 227 w 390"/>
                  <a:gd name="T69" fmla="*/ 62 h 306"/>
                  <a:gd name="T70" fmla="*/ 209 w 390"/>
                  <a:gd name="T71" fmla="*/ 62 h 306"/>
                  <a:gd name="T72" fmla="*/ 196 w 390"/>
                  <a:gd name="T73" fmla="*/ 294 h 306"/>
                  <a:gd name="T74" fmla="*/ 376 w 390"/>
                  <a:gd name="T75" fmla="*/ 219 h 306"/>
                  <a:gd name="T76" fmla="*/ 384 w 390"/>
                  <a:gd name="T77" fmla="*/ 235 h 306"/>
                  <a:gd name="T78" fmla="*/ 200 w 390"/>
                  <a:gd name="T79" fmla="*/ 257 h 306"/>
                  <a:gd name="T80" fmla="*/ 378 w 390"/>
                  <a:gd name="T81" fmla="*/ 191 h 306"/>
                  <a:gd name="T82" fmla="*/ 198 w 390"/>
                  <a:gd name="T83" fmla="*/ 252 h 306"/>
                  <a:gd name="T84" fmla="*/ 200 w 390"/>
                  <a:gd name="T85" fmla="*/ 257 h 306"/>
                  <a:gd name="T86" fmla="*/ 203 w 390"/>
                  <a:gd name="T87" fmla="*/ 222 h 306"/>
                  <a:gd name="T88" fmla="*/ 375 w 390"/>
                  <a:gd name="T89" fmla="*/ 163 h 306"/>
                  <a:gd name="T90" fmla="*/ 376 w 390"/>
                  <a:gd name="T91" fmla="*/ 147 h 306"/>
                  <a:gd name="T92" fmla="*/ 340 w 390"/>
                  <a:gd name="T93" fmla="*/ 126 h 306"/>
                  <a:gd name="T94" fmla="*/ 351 w 390"/>
                  <a:gd name="T95" fmla="*/ 152 h 306"/>
                  <a:gd name="T96" fmla="*/ 122 w 390"/>
                  <a:gd name="T97" fmla="*/ 152 h 306"/>
                  <a:gd name="T98" fmla="*/ 121 w 390"/>
                  <a:gd name="T99" fmla="*/ 152 h 306"/>
                  <a:gd name="T100" fmla="*/ 95 w 390"/>
                  <a:gd name="T101" fmla="*/ 90 h 306"/>
                  <a:gd name="T102" fmla="*/ 28 w 390"/>
                  <a:gd name="T103" fmla="*/ 94 h 306"/>
                  <a:gd name="T104" fmla="*/ 26 w 390"/>
                  <a:gd name="T105" fmla="*/ 110 h 306"/>
                  <a:gd name="T106" fmla="*/ 194 w 390"/>
                  <a:gd name="T107" fmla="*/ 222 h 306"/>
                  <a:gd name="T108" fmla="*/ 197 w 390"/>
                  <a:gd name="T109" fmla="*/ 36 h 306"/>
                  <a:gd name="T110" fmla="*/ 227 w 390"/>
                  <a:gd name="T111" fmla="*/ 50 h 306"/>
                  <a:gd name="T112" fmla="*/ 183 w 390"/>
                  <a:gd name="T113" fmla="*/ 50 h 306"/>
                  <a:gd name="T114" fmla="*/ 156 w 390"/>
                  <a:gd name="T115" fmla="*/ 50 h 306"/>
                  <a:gd name="T116" fmla="*/ 303 w 390"/>
                  <a:gd name="T117" fmla="*/ 100 h 306"/>
                  <a:gd name="T118" fmla="*/ 300 w 390"/>
                  <a:gd name="T119" fmla="*/ 113 h 306"/>
                  <a:gd name="T120" fmla="*/ 254 w 390"/>
                  <a:gd name="T121" fmla="*/ 89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90" h="306">
                    <a:moveTo>
                      <a:pt x="192" y="240"/>
                    </a:moveTo>
                    <a:cubicBezTo>
                      <a:pt x="187" y="249"/>
                      <a:pt x="185" y="258"/>
                      <a:pt x="186" y="267"/>
                    </a:cubicBezTo>
                    <a:cubicBezTo>
                      <a:pt x="186" y="275"/>
                      <a:pt x="189" y="284"/>
                      <a:pt x="192" y="293"/>
                    </a:cubicBezTo>
                    <a:cubicBezTo>
                      <a:pt x="194" y="298"/>
                      <a:pt x="192" y="303"/>
                      <a:pt x="187" y="305"/>
                    </a:cubicBezTo>
                    <a:cubicBezTo>
                      <a:pt x="184" y="306"/>
                      <a:pt x="181" y="305"/>
                      <a:pt x="178" y="304"/>
                    </a:cubicBezTo>
                    <a:cubicBezTo>
                      <a:pt x="154" y="287"/>
                      <a:pt x="154" y="287"/>
                      <a:pt x="154" y="287"/>
                    </a:cubicBezTo>
                    <a:cubicBezTo>
                      <a:pt x="148" y="263"/>
                      <a:pt x="147" y="241"/>
                      <a:pt x="155" y="220"/>
                    </a:cubicBezTo>
                    <a:cubicBezTo>
                      <a:pt x="137" y="208"/>
                      <a:pt x="137" y="208"/>
                      <a:pt x="137" y="208"/>
                    </a:cubicBezTo>
                    <a:cubicBezTo>
                      <a:pt x="125" y="229"/>
                      <a:pt x="127" y="257"/>
                      <a:pt x="132" y="272"/>
                    </a:cubicBezTo>
                    <a:cubicBezTo>
                      <a:pt x="124" y="266"/>
                      <a:pt x="124" y="266"/>
                      <a:pt x="124" y="266"/>
                    </a:cubicBezTo>
                    <a:cubicBezTo>
                      <a:pt x="116" y="251"/>
                      <a:pt x="118" y="224"/>
                      <a:pt x="126" y="201"/>
                    </a:cubicBezTo>
                    <a:cubicBezTo>
                      <a:pt x="108" y="190"/>
                      <a:pt x="108" y="190"/>
                      <a:pt x="108" y="190"/>
                    </a:cubicBezTo>
                    <a:cubicBezTo>
                      <a:pt x="96" y="216"/>
                      <a:pt x="98" y="238"/>
                      <a:pt x="103" y="252"/>
                    </a:cubicBezTo>
                    <a:cubicBezTo>
                      <a:pt x="42" y="210"/>
                      <a:pt x="42" y="210"/>
                      <a:pt x="42" y="210"/>
                    </a:cubicBezTo>
                    <a:cubicBezTo>
                      <a:pt x="37" y="187"/>
                      <a:pt x="36" y="166"/>
                      <a:pt x="44" y="147"/>
                    </a:cubicBezTo>
                    <a:cubicBezTo>
                      <a:pt x="25" y="135"/>
                      <a:pt x="25" y="135"/>
                      <a:pt x="25" y="135"/>
                    </a:cubicBezTo>
                    <a:cubicBezTo>
                      <a:pt x="12" y="162"/>
                      <a:pt x="20" y="185"/>
                      <a:pt x="27" y="199"/>
                    </a:cubicBezTo>
                    <a:cubicBezTo>
                      <a:pt x="11" y="188"/>
                      <a:pt x="11" y="188"/>
                      <a:pt x="11" y="188"/>
                    </a:cubicBezTo>
                    <a:cubicBezTo>
                      <a:pt x="10" y="187"/>
                      <a:pt x="9" y="186"/>
                      <a:pt x="8" y="184"/>
                    </a:cubicBezTo>
                    <a:cubicBezTo>
                      <a:pt x="4" y="175"/>
                      <a:pt x="1" y="165"/>
                      <a:pt x="0" y="154"/>
                    </a:cubicBezTo>
                    <a:cubicBezTo>
                      <a:pt x="0" y="143"/>
                      <a:pt x="2" y="132"/>
                      <a:pt x="8" y="120"/>
                    </a:cubicBezTo>
                    <a:cubicBezTo>
                      <a:pt x="10" y="115"/>
                      <a:pt x="15" y="113"/>
                      <a:pt x="20" y="116"/>
                    </a:cubicBezTo>
                    <a:cubicBezTo>
                      <a:pt x="20" y="116"/>
                      <a:pt x="21" y="116"/>
                      <a:pt x="21" y="116"/>
                    </a:cubicBezTo>
                    <a:cubicBezTo>
                      <a:pt x="189" y="229"/>
                      <a:pt x="189" y="229"/>
                      <a:pt x="189" y="229"/>
                    </a:cubicBezTo>
                    <a:cubicBezTo>
                      <a:pt x="192" y="231"/>
                      <a:pt x="194" y="236"/>
                      <a:pt x="192" y="240"/>
                    </a:cubicBezTo>
                    <a:cubicBezTo>
                      <a:pt x="192" y="240"/>
                      <a:pt x="192" y="240"/>
                      <a:pt x="192" y="240"/>
                    </a:cubicBezTo>
                    <a:close/>
                    <a:moveTo>
                      <a:pt x="131" y="77"/>
                    </a:moveTo>
                    <a:cubicBezTo>
                      <a:pt x="121" y="87"/>
                      <a:pt x="121" y="87"/>
                      <a:pt x="121" y="87"/>
                    </a:cubicBezTo>
                    <a:cubicBezTo>
                      <a:pt x="121" y="115"/>
                      <a:pt x="121" y="115"/>
                      <a:pt x="121" y="115"/>
                    </a:cubicBezTo>
                    <a:cubicBezTo>
                      <a:pt x="131" y="125"/>
                      <a:pt x="131" y="125"/>
                      <a:pt x="131" y="125"/>
                    </a:cubicBezTo>
                    <a:cubicBezTo>
                      <a:pt x="188" y="125"/>
                      <a:pt x="188" y="125"/>
                      <a:pt x="188" y="125"/>
                    </a:cubicBezTo>
                    <a:cubicBezTo>
                      <a:pt x="198" y="115"/>
                      <a:pt x="198" y="115"/>
                      <a:pt x="198" y="115"/>
                    </a:cubicBezTo>
                    <a:cubicBezTo>
                      <a:pt x="198" y="87"/>
                      <a:pt x="198" y="87"/>
                      <a:pt x="198" y="87"/>
                    </a:cubicBezTo>
                    <a:cubicBezTo>
                      <a:pt x="188" y="77"/>
                      <a:pt x="188" y="77"/>
                      <a:pt x="188" y="77"/>
                    </a:cubicBezTo>
                    <a:cubicBezTo>
                      <a:pt x="131" y="77"/>
                      <a:pt x="131" y="77"/>
                      <a:pt x="131" y="77"/>
                    </a:cubicBezTo>
                    <a:close/>
                    <a:moveTo>
                      <a:pt x="327" y="54"/>
                    </a:moveTo>
                    <a:cubicBezTo>
                      <a:pt x="309" y="0"/>
                      <a:pt x="309" y="0"/>
                      <a:pt x="309" y="0"/>
                    </a:cubicBezTo>
                    <a:cubicBezTo>
                      <a:pt x="298" y="5"/>
                      <a:pt x="298" y="5"/>
                      <a:pt x="298" y="5"/>
                    </a:cubicBezTo>
                    <a:cubicBezTo>
                      <a:pt x="295" y="54"/>
                      <a:pt x="295" y="54"/>
                      <a:pt x="295" y="54"/>
                    </a:cubicBezTo>
                    <a:cubicBezTo>
                      <a:pt x="327" y="54"/>
                      <a:pt x="327" y="54"/>
                      <a:pt x="327" y="54"/>
                    </a:cubicBezTo>
                    <a:close/>
                    <a:moveTo>
                      <a:pt x="107" y="54"/>
                    </a:moveTo>
                    <a:cubicBezTo>
                      <a:pt x="126" y="0"/>
                      <a:pt x="126" y="0"/>
                      <a:pt x="126" y="0"/>
                    </a:cubicBezTo>
                    <a:cubicBezTo>
                      <a:pt x="137" y="5"/>
                      <a:pt x="137" y="5"/>
                      <a:pt x="137" y="5"/>
                    </a:cubicBezTo>
                    <a:cubicBezTo>
                      <a:pt x="140" y="54"/>
                      <a:pt x="140" y="54"/>
                      <a:pt x="140" y="54"/>
                    </a:cubicBezTo>
                    <a:cubicBezTo>
                      <a:pt x="107" y="54"/>
                      <a:pt x="107" y="54"/>
                      <a:pt x="107" y="54"/>
                    </a:cubicBezTo>
                    <a:close/>
                    <a:moveTo>
                      <a:pt x="305" y="77"/>
                    </a:moveTo>
                    <a:cubicBezTo>
                      <a:pt x="248" y="77"/>
                      <a:pt x="248" y="77"/>
                      <a:pt x="248" y="77"/>
                    </a:cubicBezTo>
                    <a:cubicBezTo>
                      <a:pt x="238" y="87"/>
                      <a:pt x="238" y="87"/>
                      <a:pt x="238" y="87"/>
                    </a:cubicBezTo>
                    <a:cubicBezTo>
                      <a:pt x="238" y="115"/>
                      <a:pt x="238" y="115"/>
                      <a:pt x="238" y="115"/>
                    </a:cubicBezTo>
                    <a:cubicBezTo>
                      <a:pt x="248" y="125"/>
                      <a:pt x="248" y="125"/>
                      <a:pt x="248" y="125"/>
                    </a:cubicBezTo>
                    <a:cubicBezTo>
                      <a:pt x="305" y="125"/>
                      <a:pt x="305" y="125"/>
                      <a:pt x="305" y="125"/>
                    </a:cubicBezTo>
                    <a:cubicBezTo>
                      <a:pt x="315" y="115"/>
                      <a:pt x="315" y="115"/>
                      <a:pt x="315" y="115"/>
                    </a:cubicBezTo>
                    <a:cubicBezTo>
                      <a:pt x="315" y="87"/>
                      <a:pt x="315" y="87"/>
                      <a:pt x="315" y="87"/>
                    </a:cubicBezTo>
                    <a:cubicBezTo>
                      <a:pt x="305" y="77"/>
                      <a:pt x="305" y="77"/>
                      <a:pt x="305" y="77"/>
                    </a:cubicBezTo>
                    <a:close/>
                    <a:moveTo>
                      <a:pt x="209" y="62"/>
                    </a:moveTo>
                    <a:cubicBezTo>
                      <a:pt x="209" y="62"/>
                      <a:pt x="209" y="62"/>
                      <a:pt x="209" y="62"/>
                    </a:cubicBezTo>
                    <a:cubicBezTo>
                      <a:pt x="201" y="62"/>
                      <a:pt x="201" y="62"/>
                      <a:pt x="201" y="62"/>
                    </a:cubicBezTo>
                    <a:cubicBezTo>
                      <a:pt x="201" y="62"/>
                      <a:pt x="201" y="62"/>
                      <a:pt x="201" y="62"/>
                    </a:cubicBezTo>
                    <a:cubicBezTo>
                      <a:pt x="107" y="62"/>
                      <a:pt x="107" y="62"/>
                      <a:pt x="107" y="62"/>
                    </a:cubicBezTo>
                    <a:cubicBezTo>
                      <a:pt x="107" y="121"/>
                      <a:pt x="107" y="121"/>
                      <a:pt x="107" y="121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92" y="140"/>
                      <a:pt x="192" y="140"/>
                      <a:pt x="192" y="140"/>
                    </a:cubicBezTo>
                    <a:cubicBezTo>
                      <a:pt x="211" y="121"/>
                      <a:pt x="211" y="121"/>
                      <a:pt x="211" y="121"/>
                    </a:cubicBezTo>
                    <a:cubicBezTo>
                      <a:pt x="225" y="121"/>
                      <a:pt x="225" y="121"/>
                      <a:pt x="225" y="121"/>
                    </a:cubicBezTo>
                    <a:cubicBezTo>
                      <a:pt x="244" y="140"/>
                      <a:pt x="244" y="140"/>
                      <a:pt x="244" y="140"/>
                    </a:cubicBezTo>
                    <a:cubicBezTo>
                      <a:pt x="309" y="140"/>
                      <a:pt x="309" y="140"/>
                      <a:pt x="309" y="140"/>
                    </a:cubicBezTo>
                    <a:cubicBezTo>
                      <a:pt x="329" y="121"/>
                      <a:pt x="329" y="121"/>
                      <a:pt x="329" y="121"/>
                    </a:cubicBezTo>
                    <a:cubicBezTo>
                      <a:pt x="329" y="62"/>
                      <a:pt x="329" y="62"/>
                      <a:pt x="329" y="62"/>
                    </a:cubicBezTo>
                    <a:cubicBezTo>
                      <a:pt x="227" y="62"/>
                      <a:pt x="227" y="62"/>
                      <a:pt x="227" y="62"/>
                    </a:cubicBezTo>
                    <a:cubicBezTo>
                      <a:pt x="227" y="62"/>
                      <a:pt x="227" y="62"/>
                      <a:pt x="227" y="62"/>
                    </a:cubicBezTo>
                    <a:cubicBezTo>
                      <a:pt x="218" y="62"/>
                      <a:pt x="218" y="62"/>
                      <a:pt x="218" y="62"/>
                    </a:cubicBezTo>
                    <a:cubicBezTo>
                      <a:pt x="209" y="62"/>
                      <a:pt x="209" y="62"/>
                      <a:pt x="209" y="62"/>
                    </a:cubicBezTo>
                    <a:close/>
                    <a:moveTo>
                      <a:pt x="208" y="298"/>
                    </a:moveTo>
                    <a:cubicBezTo>
                      <a:pt x="204" y="300"/>
                      <a:pt x="198" y="298"/>
                      <a:pt x="196" y="294"/>
                    </a:cubicBezTo>
                    <a:cubicBezTo>
                      <a:pt x="194" y="289"/>
                      <a:pt x="196" y="284"/>
                      <a:pt x="200" y="282"/>
                    </a:cubicBezTo>
                    <a:cubicBezTo>
                      <a:pt x="376" y="219"/>
                      <a:pt x="376" y="219"/>
                      <a:pt x="376" y="219"/>
                    </a:cubicBezTo>
                    <a:cubicBezTo>
                      <a:pt x="381" y="217"/>
                      <a:pt x="386" y="219"/>
                      <a:pt x="388" y="223"/>
                    </a:cubicBezTo>
                    <a:cubicBezTo>
                      <a:pt x="390" y="228"/>
                      <a:pt x="389" y="233"/>
                      <a:pt x="384" y="235"/>
                    </a:cubicBezTo>
                    <a:cubicBezTo>
                      <a:pt x="208" y="298"/>
                      <a:pt x="208" y="298"/>
                      <a:pt x="208" y="298"/>
                    </a:cubicBezTo>
                    <a:close/>
                    <a:moveTo>
                      <a:pt x="200" y="257"/>
                    </a:moveTo>
                    <a:cubicBezTo>
                      <a:pt x="376" y="195"/>
                      <a:pt x="376" y="195"/>
                      <a:pt x="376" y="195"/>
                    </a:cubicBezTo>
                    <a:cubicBezTo>
                      <a:pt x="378" y="194"/>
                      <a:pt x="378" y="192"/>
                      <a:pt x="378" y="191"/>
                    </a:cubicBezTo>
                    <a:cubicBezTo>
                      <a:pt x="377" y="189"/>
                      <a:pt x="375" y="189"/>
                      <a:pt x="374" y="189"/>
                    </a:cubicBezTo>
                    <a:cubicBezTo>
                      <a:pt x="198" y="252"/>
                      <a:pt x="198" y="252"/>
                      <a:pt x="198" y="252"/>
                    </a:cubicBezTo>
                    <a:cubicBezTo>
                      <a:pt x="196" y="253"/>
                      <a:pt x="196" y="254"/>
                      <a:pt x="196" y="256"/>
                    </a:cubicBezTo>
                    <a:cubicBezTo>
                      <a:pt x="197" y="257"/>
                      <a:pt x="199" y="258"/>
                      <a:pt x="200" y="257"/>
                    </a:cubicBezTo>
                    <a:close/>
                    <a:moveTo>
                      <a:pt x="194" y="222"/>
                    </a:moveTo>
                    <a:cubicBezTo>
                      <a:pt x="197" y="224"/>
                      <a:pt x="200" y="224"/>
                      <a:pt x="203" y="222"/>
                    </a:cubicBezTo>
                    <a:cubicBezTo>
                      <a:pt x="203" y="222"/>
                      <a:pt x="203" y="222"/>
                      <a:pt x="203" y="222"/>
                    </a:cubicBezTo>
                    <a:cubicBezTo>
                      <a:pt x="375" y="163"/>
                      <a:pt x="375" y="163"/>
                      <a:pt x="375" y="163"/>
                    </a:cubicBezTo>
                    <a:cubicBezTo>
                      <a:pt x="380" y="161"/>
                      <a:pt x="382" y="155"/>
                      <a:pt x="379" y="151"/>
                    </a:cubicBezTo>
                    <a:cubicBezTo>
                      <a:pt x="379" y="149"/>
                      <a:pt x="377" y="148"/>
                      <a:pt x="376" y="147"/>
                    </a:cubicBezTo>
                    <a:cubicBezTo>
                      <a:pt x="340" y="124"/>
                      <a:pt x="340" y="124"/>
                      <a:pt x="340" y="124"/>
                    </a:cubicBezTo>
                    <a:cubicBezTo>
                      <a:pt x="340" y="126"/>
                      <a:pt x="340" y="126"/>
                      <a:pt x="340" y="126"/>
                    </a:cubicBezTo>
                    <a:cubicBezTo>
                      <a:pt x="328" y="138"/>
                      <a:pt x="328" y="138"/>
                      <a:pt x="328" y="138"/>
                    </a:cubicBezTo>
                    <a:cubicBezTo>
                      <a:pt x="351" y="152"/>
                      <a:pt x="351" y="152"/>
                      <a:pt x="351" y="152"/>
                    </a:cubicBezTo>
                    <a:cubicBezTo>
                      <a:pt x="200" y="204"/>
                      <a:pt x="200" y="204"/>
                      <a:pt x="200" y="204"/>
                    </a:cubicBezTo>
                    <a:cubicBezTo>
                      <a:pt x="122" y="152"/>
                      <a:pt x="122" y="152"/>
                      <a:pt x="122" y="152"/>
                    </a:cubicBezTo>
                    <a:cubicBezTo>
                      <a:pt x="122" y="152"/>
                      <a:pt x="122" y="152"/>
                      <a:pt x="122" y="152"/>
                    </a:cubicBezTo>
                    <a:cubicBezTo>
                      <a:pt x="121" y="152"/>
                      <a:pt x="121" y="152"/>
                      <a:pt x="121" y="152"/>
                    </a:cubicBezTo>
                    <a:cubicBezTo>
                      <a:pt x="51" y="105"/>
                      <a:pt x="51" y="105"/>
                      <a:pt x="51" y="105"/>
                    </a:cubicBezTo>
                    <a:cubicBezTo>
                      <a:pt x="95" y="90"/>
                      <a:pt x="95" y="90"/>
                      <a:pt x="95" y="90"/>
                    </a:cubicBezTo>
                    <a:cubicBezTo>
                      <a:pt x="95" y="71"/>
                      <a:pt x="95" y="71"/>
                      <a:pt x="95" y="71"/>
                    </a:cubicBezTo>
                    <a:cubicBezTo>
                      <a:pt x="28" y="94"/>
                      <a:pt x="28" y="94"/>
                      <a:pt x="28" y="94"/>
                    </a:cubicBezTo>
                    <a:cubicBezTo>
                      <a:pt x="23" y="96"/>
                      <a:pt x="21" y="101"/>
                      <a:pt x="23" y="106"/>
                    </a:cubicBezTo>
                    <a:cubicBezTo>
                      <a:pt x="24" y="107"/>
                      <a:pt x="25" y="109"/>
                      <a:pt x="26" y="110"/>
                    </a:cubicBezTo>
                    <a:cubicBezTo>
                      <a:pt x="26" y="110"/>
                      <a:pt x="26" y="110"/>
                      <a:pt x="26" y="110"/>
                    </a:cubicBezTo>
                    <a:cubicBezTo>
                      <a:pt x="194" y="222"/>
                      <a:pt x="194" y="222"/>
                      <a:pt x="194" y="222"/>
                    </a:cubicBezTo>
                    <a:close/>
                    <a:moveTo>
                      <a:pt x="156" y="50"/>
                    </a:moveTo>
                    <a:cubicBezTo>
                      <a:pt x="197" y="36"/>
                      <a:pt x="197" y="36"/>
                      <a:pt x="197" y="36"/>
                    </a:cubicBezTo>
                    <a:cubicBezTo>
                      <a:pt x="200" y="35"/>
                      <a:pt x="203" y="35"/>
                      <a:pt x="206" y="37"/>
                    </a:cubicBezTo>
                    <a:cubicBezTo>
                      <a:pt x="227" y="50"/>
                      <a:pt x="227" y="50"/>
                      <a:pt x="227" y="50"/>
                    </a:cubicBezTo>
                    <a:cubicBezTo>
                      <a:pt x="218" y="50"/>
                      <a:pt x="218" y="50"/>
                      <a:pt x="218" y="50"/>
                    </a:cubicBezTo>
                    <a:cubicBezTo>
                      <a:pt x="183" y="50"/>
                      <a:pt x="183" y="50"/>
                      <a:pt x="183" y="50"/>
                    </a:cubicBezTo>
                    <a:cubicBezTo>
                      <a:pt x="183" y="50"/>
                      <a:pt x="183" y="50"/>
                      <a:pt x="183" y="50"/>
                    </a:cubicBezTo>
                    <a:cubicBezTo>
                      <a:pt x="156" y="50"/>
                      <a:pt x="156" y="50"/>
                      <a:pt x="156" y="50"/>
                    </a:cubicBezTo>
                    <a:close/>
                    <a:moveTo>
                      <a:pt x="287" y="89"/>
                    </a:moveTo>
                    <a:cubicBezTo>
                      <a:pt x="303" y="100"/>
                      <a:pt x="303" y="100"/>
                      <a:pt x="303" y="100"/>
                    </a:cubicBezTo>
                    <a:cubicBezTo>
                      <a:pt x="303" y="110"/>
                      <a:pt x="303" y="110"/>
                      <a:pt x="303" y="110"/>
                    </a:cubicBezTo>
                    <a:cubicBezTo>
                      <a:pt x="300" y="113"/>
                      <a:pt x="300" y="113"/>
                      <a:pt x="300" y="113"/>
                    </a:cubicBezTo>
                    <a:cubicBezTo>
                      <a:pt x="291" y="113"/>
                      <a:pt x="291" y="113"/>
                      <a:pt x="291" y="113"/>
                    </a:cubicBezTo>
                    <a:cubicBezTo>
                      <a:pt x="254" y="89"/>
                      <a:pt x="254" y="89"/>
                      <a:pt x="254" y="89"/>
                    </a:cubicBezTo>
                    <a:lnTo>
                      <a:pt x="287" y="8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52" name="矩形 51"/>
            <p:cNvSpPr/>
            <p:nvPr/>
          </p:nvSpPr>
          <p:spPr>
            <a:xfrm>
              <a:off x="4672312" y="4490913"/>
              <a:ext cx="9845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1800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05 </a:t>
              </a:r>
              <a:r>
                <a:rPr lang="zh-CN" altLang="en-US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展望</a:t>
              </a:r>
              <a:endParaRPr lang="zh-CN" altLang="zh-CN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p:transition spd="slow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14673" y="17826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设计背景及意义</a:t>
            </a:r>
            <a:endParaRPr lang="zh-CN" altLang="en-US" sz="36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18F64041-3143-4246-9EFE-83575FCC3EA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C76A497-4557-4769-8BA0-B7B314E7A896}"/>
              </a:ext>
            </a:extLst>
          </p:cNvPr>
          <p:cNvSpPr txBox="1"/>
          <p:nvPr/>
        </p:nvSpPr>
        <p:spPr>
          <a:xfrm>
            <a:off x="2195118" y="1538115"/>
            <a:ext cx="89154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背景：</a:t>
            </a:r>
            <a:r>
              <a:rPr lang="en-US" altLang="zh-CN" sz="2400" dirty="0"/>
              <a:t>1.</a:t>
            </a:r>
            <a:r>
              <a:rPr lang="zh-CN" altLang="en-US" sz="2400" dirty="0"/>
              <a:t>“十二五”期间国家要求；</a:t>
            </a:r>
            <a:endParaRPr lang="en-US" altLang="zh-CN" sz="2400" dirty="0"/>
          </a:p>
          <a:p>
            <a:r>
              <a:rPr lang="en-US" altLang="zh-CN" sz="2400" dirty="0"/>
              <a:t>	  2.</a:t>
            </a:r>
            <a:r>
              <a:rPr lang="zh-CN" altLang="en-US" sz="2400" dirty="0"/>
              <a:t>人口以及城市规模的扩大；</a:t>
            </a:r>
            <a:endParaRPr lang="en-US" altLang="zh-CN" sz="2400" dirty="0"/>
          </a:p>
          <a:p>
            <a:r>
              <a:rPr lang="en-US" altLang="zh-CN" sz="2400" dirty="0"/>
              <a:t>	  3.</a:t>
            </a:r>
            <a:r>
              <a:rPr lang="zh-CN" altLang="en-US" sz="2400" dirty="0"/>
              <a:t>传统农业监测的方式总体上跟不上时代的发展。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E93C9DA-0B74-4C47-9A13-15622BDF611E}"/>
              </a:ext>
            </a:extLst>
          </p:cNvPr>
          <p:cNvSpPr txBox="1"/>
          <p:nvPr/>
        </p:nvSpPr>
        <p:spPr>
          <a:xfrm>
            <a:off x="2195118" y="3731003"/>
            <a:ext cx="790508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b="1" dirty="0"/>
              <a:t>意义</a:t>
            </a:r>
            <a:r>
              <a:rPr lang="zh-CN" altLang="en-US" sz="2800" b="1" dirty="0"/>
              <a:t>：</a:t>
            </a:r>
            <a:r>
              <a:rPr lang="zh-CN" altLang="en-US" sz="2400" dirty="0"/>
              <a:t>可对目标监测农田发挥精确感知、速度反馈、远</a:t>
            </a:r>
            <a:r>
              <a:rPr lang="en-US" altLang="zh-CN" sz="2400" dirty="0"/>
              <a:t>	  </a:t>
            </a:r>
            <a:r>
              <a:rPr lang="zh-CN" altLang="en-US" sz="2400" dirty="0"/>
              <a:t>程控制、提升决策水平。对于实现农业监测与</a:t>
            </a:r>
            <a:r>
              <a:rPr lang="en-US" altLang="zh-CN" sz="2400" dirty="0"/>
              <a:t>	                   </a:t>
            </a:r>
          </a:p>
          <a:p>
            <a:r>
              <a:rPr lang="en-US" altLang="zh-CN" sz="2400" dirty="0"/>
              <a:t>               </a:t>
            </a:r>
            <a:r>
              <a:rPr lang="zh-CN" altLang="en-US" sz="2400" dirty="0"/>
              <a:t>控制、提高农户收入具有不可或缺的重要意义。</a:t>
            </a:r>
          </a:p>
        </p:txBody>
      </p:sp>
    </p:spTree>
  </p:cSld>
  <p:clrMapOvr>
    <a:masterClrMapping/>
  </p:clrMapOvr>
  <p:transition spd="slow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14673" y="17826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总体设计</a:t>
            </a:r>
            <a:endParaRPr lang="zh-CN" altLang="en-US" sz="36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6C66250-DF19-4B6B-942C-FEA9D5EC79BE}"/>
              </a:ext>
            </a:extLst>
          </p:cNvPr>
          <p:cNvSpPr/>
          <p:nvPr/>
        </p:nvSpPr>
        <p:spPr>
          <a:xfrm>
            <a:off x="709359" y="1012052"/>
            <a:ext cx="106222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         </a:t>
            </a:r>
          </a:p>
          <a:p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         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即通过使用温湿度及光强传感器将数据反馈给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STM32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单片机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STM32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单片机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通过无线通信模块与云端进行通信，云端将数据下发到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APP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，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进而实现检测控制的目的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。</a:t>
            </a:r>
            <a:endParaRPr lang="zh-CN" altLang="en-US" sz="2400" dirty="0"/>
          </a:p>
        </p:txBody>
      </p:sp>
      <p:pic>
        <p:nvPicPr>
          <p:cNvPr id="10" name="图片 21">
            <a:extLst>
              <a:ext uri="{FF2B5EF4-FFF2-40B4-BE49-F238E27FC236}">
                <a16:creationId xmlns:a16="http://schemas.microsoft.com/office/drawing/2014/main" id="{371A27BE-E625-4B41-B2AA-4653B6524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28" y="3028452"/>
            <a:ext cx="8508992" cy="251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14673" y="924251"/>
            <a:ext cx="53319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000000"/>
                </a:solidFill>
                <a:latin typeface="Calibri" panose="020F0502020204030204" pitchFamily="34" charset="0"/>
                <a:cs typeface="宋体" panose="02010600030101010101" pitchFamily="2" charset="-122"/>
              </a:rPr>
              <a:t>1.</a:t>
            </a:r>
            <a:r>
              <a:rPr lang="zh-CN" altLang="zh-CN" sz="2800" dirty="0">
                <a:solidFill>
                  <a:srgbClr val="000000"/>
                </a:solidFill>
                <a:latin typeface="Calibri" panose="020F0502020204030204" pitchFamily="34" charset="0"/>
                <a:cs typeface="宋体" panose="02010600030101010101" pitchFamily="2" charset="-122"/>
              </a:rPr>
              <a:t>单片机检测平台</a:t>
            </a:r>
            <a:r>
              <a:rPr lang="zh-CN" altLang="en-US" sz="2800" dirty="0">
                <a:solidFill>
                  <a:srgbClr val="000000"/>
                </a:solidFill>
                <a:latin typeface="Calibri" panose="020F0502020204030204" pitchFamily="34" charset="0"/>
                <a:cs typeface="宋体" panose="02010600030101010101" pitchFamily="2" charset="-122"/>
              </a:rPr>
              <a:t>：</a:t>
            </a:r>
            <a:r>
              <a:rPr lang="en-US" altLang="zh-CN" sz="2400" kern="0" dirty="0">
                <a:solidFill>
                  <a:srgbClr val="00000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STM32F103C8T6</a:t>
            </a:r>
            <a:endParaRPr lang="zh-CN" altLang="en-US" sz="2400" dirty="0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24A06A0-8108-49C4-A78F-B0EDDB66888F}"/>
              </a:ext>
            </a:extLst>
          </p:cNvPr>
          <p:cNvSpPr txBox="1"/>
          <p:nvPr/>
        </p:nvSpPr>
        <p:spPr>
          <a:xfrm>
            <a:off x="602188" y="2004319"/>
            <a:ext cx="4230645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/>
              <a:t>功能</a:t>
            </a:r>
            <a:r>
              <a:rPr lang="zh-CN" altLang="en-US" sz="2000" dirty="0"/>
              <a:t>：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b="1" dirty="0"/>
              <a:t>             1.</a:t>
            </a:r>
            <a:r>
              <a:rPr lang="zh-CN" altLang="en-US" sz="2000" b="1" dirty="0"/>
              <a:t>系统初始化</a:t>
            </a:r>
            <a:endParaRPr lang="en-US" altLang="zh-CN" sz="2000" b="1" dirty="0"/>
          </a:p>
          <a:p>
            <a:endParaRPr lang="en-US" altLang="zh-CN" sz="2000" b="1" dirty="0"/>
          </a:p>
          <a:p>
            <a:r>
              <a:rPr lang="en-US" altLang="zh-CN" sz="2000" b="1" dirty="0"/>
              <a:t>             2.</a:t>
            </a:r>
            <a:r>
              <a:rPr lang="zh-CN" altLang="en-US" sz="2000" b="1" dirty="0"/>
              <a:t>程序执行</a:t>
            </a:r>
            <a:endParaRPr lang="en-US" altLang="zh-CN" sz="2000" b="1" dirty="0"/>
          </a:p>
          <a:p>
            <a:endParaRPr lang="en-US" altLang="zh-CN" sz="2000" b="1" dirty="0"/>
          </a:p>
          <a:p>
            <a:r>
              <a:rPr lang="en-US" altLang="zh-CN" sz="2000" b="1" dirty="0"/>
              <a:t>             3.</a:t>
            </a:r>
            <a:r>
              <a:rPr lang="zh-CN" altLang="en-US" sz="2000" b="1" dirty="0"/>
              <a:t>信息传递（上报或者下发）</a:t>
            </a:r>
            <a:endParaRPr lang="en-US" altLang="zh-CN" sz="2000" b="1" dirty="0"/>
          </a:p>
          <a:p>
            <a:endParaRPr lang="en-US" altLang="zh-CN" sz="2000" b="1" dirty="0"/>
          </a:p>
          <a:p>
            <a:r>
              <a:rPr lang="en-US" altLang="zh-CN" sz="2000" b="1" dirty="0"/>
              <a:t>             4.</a:t>
            </a:r>
            <a:r>
              <a:rPr lang="zh-CN" altLang="en-US" sz="2000" b="1" dirty="0"/>
              <a:t>控制功能</a:t>
            </a:r>
            <a:endParaRPr lang="en-US" altLang="zh-CN" sz="2000" b="1" dirty="0"/>
          </a:p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601D1C5-775B-4B17-B31C-D6DED920A3DB}"/>
              </a:ext>
            </a:extLst>
          </p:cNvPr>
          <p:cNvSpPr txBox="1"/>
          <p:nvPr/>
        </p:nvSpPr>
        <p:spPr>
          <a:xfrm>
            <a:off x="414673" y="17826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模块组成与功能</a:t>
            </a:r>
            <a:endParaRPr lang="zh-CN" altLang="en-US" sz="36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9027954-3A65-48E2-927A-7123062C7CF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8187" y="1690752"/>
            <a:ext cx="4513510" cy="428159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47E599D-D243-4D5C-959E-40FB12C58DE8}"/>
              </a:ext>
            </a:extLst>
          </p:cNvPr>
          <p:cNvSpPr/>
          <p:nvPr/>
        </p:nvSpPr>
        <p:spPr>
          <a:xfrm>
            <a:off x="7334945" y="5972347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solidFill>
                  <a:srgbClr val="000000"/>
                </a:solidFill>
                <a:cs typeface="Times New Roman" panose="02020603050405020304" pitchFamily="18" charset="0"/>
              </a:rPr>
              <a:t>软件运行流程图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1387564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65054" y="914850"/>
            <a:ext cx="6037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0000"/>
                </a:solidFill>
                <a:latin typeface="Calibri" panose="020F0502020204030204" pitchFamily="34" charset="0"/>
                <a:cs typeface="宋体" panose="02010600030101010101" pitchFamily="2" charset="-122"/>
              </a:rPr>
              <a:t>2.</a:t>
            </a:r>
            <a:r>
              <a:rPr lang="zh-CN" altLang="zh-CN" sz="3200" dirty="0">
                <a:solidFill>
                  <a:srgbClr val="000000"/>
                </a:solidFill>
                <a:latin typeface="Calibri" panose="020F0502020204030204" pitchFamily="34" charset="0"/>
                <a:cs typeface="宋体" panose="02010600030101010101" pitchFamily="2" charset="-122"/>
              </a:rPr>
              <a:t>数据采集端</a:t>
            </a:r>
            <a:r>
              <a:rPr lang="zh-CN" altLang="en-US" sz="3200" dirty="0">
                <a:solidFill>
                  <a:srgbClr val="000000"/>
                </a:solidFill>
                <a:latin typeface="Calibri" panose="020F0502020204030204" pitchFamily="34" charset="0"/>
                <a:cs typeface="宋体" panose="02010600030101010101" pitchFamily="2" charset="-122"/>
              </a:rPr>
              <a:t>：</a:t>
            </a:r>
            <a:r>
              <a:rPr lang="zh-CN" altLang="en-US" sz="2400" dirty="0"/>
              <a:t>采集温湿度、光强信息</a:t>
            </a:r>
            <a:endParaRPr lang="zh-CN" altLang="en-US" sz="2400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CEC5D33-96F8-42D0-A7E7-0914264B1D05}"/>
              </a:ext>
            </a:extLst>
          </p:cNvPr>
          <p:cNvSpPr/>
          <p:nvPr/>
        </p:nvSpPr>
        <p:spPr>
          <a:xfrm>
            <a:off x="2362208" y="1736891"/>
            <a:ext cx="28955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DHT11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温湿度传感器</a:t>
            </a:r>
            <a:endParaRPr lang="zh-CN" altLang="en-US" sz="2400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A608E62-89F4-4F48-8927-04EEFF16A7E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62208" y="2457132"/>
            <a:ext cx="3524250" cy="194373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4B7850B-3F69-4308-843F-63E033DDB2C6}"/>
              </a:ext>
            </a:extLst>
          </p:cNvPr>
          <p:cNvSpPr/>
          <p:nvPr/>
        </p:nvSpPr>
        <p:spPr>
          <a:xfrm>
            <a:off x="7035134" y="1736890"/>
            <a:ext cx="28955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GY-30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光强传感器</a:t>
            </a:r>
            <a:endParaRPr lang="zh-CN" altLang="en-US" sz="2400" b="1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322AB98-D07F-46FD-B646-C5C381370C81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654" y="2457132"/>
            <a:ext cx="3017520" cy="208851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F3449C52-84E6-4FC3-A29F-1031265DC8C2}"/>
              </a:ext>
            </a:extLst>
          </p:cNvPr>
          <p:cNvSpPr/>
          <p:nvPr/>
        </p:nvSpPr>
        <p:spPr>
          <a:xfrm>
            <a:off x="7035134" y="4672010"/>
            <a:ext cx="47176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通信协议：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IIC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总线通信</a:t>
            </a:r>
            <a:endParaRPr lang="en-US" altLang="zh-CN" sz="240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探测范围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：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1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 ～ 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65535lx</a:t>
            </a:r>
            <a:endParaRPr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666DE16-08F0-4900-915C-7576CDB05A92}"/>
              </a:ext>
            </a:extLst>
          </p:cNvPr>
          <p:cNvSpPr/>
          <p:nvPr/>
        </p:nvSpPr>
        <p:spPr>
          <a:xfrm>
            <a:off x="2362208" y="4718176"/>
            <a:ext cx="326884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通信协议：单总线</a:t>
            </a:r>
            <a:endParaRPr lang="en-US" altLang="zh-CN" sz="240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湿度范围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：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20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％～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90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％</a:t>
            </a:r>
            <a:endParaRPr lang="en-US" altLang="zh-CN" sz="240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温度范围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：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0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～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50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℃</a:t>
            </a:r>
            <a:endParaRPr lang="zh-CN" altLang="en-US" sz="24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2A03BB7-8872-4408-AB48-4FCFB43D6CF2}"/>
              </a:ext>
            </a:extLst>
          </p:cNvPr>
          <p:cNvSpPr txBox="1"/>
          <p:nvPr/>
        </p:nvSpPr>
        <p:spPr>
          <a:xfrm>
            <a:off x="414673" y="17826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模块组成与功能</a:t>
            </a:r>
            <a:endParaRPr lang="zh-CN" altLang="en-US" sz="36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24634B1D-91C0-4EE6-90C9-243FB8036BD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300752" y="2253837"/>
            <a:ext cx="5274310" cy="128143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5D92016D-2ED5-4A22-A448-B605A306BB52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631052" y="3591139"/>
            <a:ext cx="5274310" cy="116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422258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47561" y="930341"/>
            <a:ext cx="43957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0000"/>
                </a:solidFill>
                <a:latin typeface="Calibri" panose="020F0502020204030204" pitchFamily="34" charset="0"/>
                <a:cs typeface="宋体" panose="02010600030101010101" pitchFamily="2" charset="-122"/>
              </a:rPr>
              <a:t>3.</a:t>
            </a:r>
            <a:r>
              <a:rPr lang="zh-CN" altLang="zh-CN" sz="3200" dirty="0">
                <a:solidFill>
                  <a:srgbClr val="000000"/>
                </a:solidFill>
                <a:latin typeface="Calibri" panose="020F0502020204030204" pitchFamily="34" charset="0"/>
                <a:cs typeface="宋体" panose="02010600030101010101" pitchFamily="2" charset="-122"/>
              </a:rPr>
              <a:t>显示部分</a:t>
            </a:r>
            <a:r>
              <a:rPr lang="zh-CN" altLang="en-US" sz="3200" dirty="0">
                <a:solidFill>
                  <a:srgbClr val="000000"/>
                </a:solidFill>
                <a:latin typeface="Calibri" panose="020F0502020204030204" pitchFamily="34" charset="0"/>
                <a:cs typeface="宋体" panose="02010600030101010101" pitchFamily="2" charset="-122"/>
              </a:rPr>
              <a:t>：</a:t>
            </a:r>
            <a:r>
              <a:rPr lang="zh-CN" altLang="en-US" sz="2400" dirty="0"/>
              <a:t>显示环境信息</a:t>
            </a:r>
            <a:endParaRPr lang="zh-CN" altLang="en-US" sz="2400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A2B1AA7-2595-4041-9359-ACA9E9D93A35}"/>
              </a:ext>
            </a:extLst>
          </p:cNvPr>
          <p:cNvSpPr/>
          <p:nvPr/>
        </p:nvSpPr>
        <p:spPr>
          <a:xfrm>
            <a:off x="2201009" y="1697238"/>
            <a:ext cx="28955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OLED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显示屏</a:t>
            </a:r>
            <a:endParaRPr lang="zh-CN" altLang="en-US" sz="2400" b="1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5A179C5-DAAC-4852-B570-1DA4E33C1DD5}"/>
              </a:ext>
            </a:extLst>
          </p:cNvPr>
          <p:cNvSpPr/>
          <p:nvPr/>
        </p:nvSpPr>
        <p:spPr>
          <a:xfrm>
            <a:off x="2014383" y="4645786"/>
            <a:ext cx="326884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通信协议：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IIC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总线协议</a:t>
            </a:r>
            <a:endParaRPr lang="en-US" altLang="zh-CN" sz="240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尺寸：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0.96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寸</a:t>
            </a:r>
            <a:endParaRPr lang="en-US" altLang="zh-CN" sz="240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分辨率：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128*64</a:t>
            </a:r>
            <a:endParaRPr lang="zh-CN" altLang="en-US" sz="2400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74D4886-B7FD-4736-A63F-24D12662CEC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00116" y="2513316"/>
            <a:ext cx="2743200" cy="166179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BD46268-4E28-480A-9C98-26D12DB12B31}"/>
              </a:ext>
            </a:extLst>
          </p:cNvPr>
          <p:cNvSpPr txBox="1"/>
          <p:nvPr/>
        </p:nvSpPr>
        <p:spPr>
          <a:xfrm>
            <a:off x="347561" y="196181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模块组成与功能</a:t>
            </a:r>
            <a:endParaRPr lang="zh-CN" altLang="en-US" sz="36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AA06529-B169-45F3-BDA3-8FBF653472A7}"/>
              </a:ext>
            </a:extLst>
          </p:cNvPr>
          <p:cNvSpPr/>
          <p:nvPr/>
        </p:nvSpPr>
        <p:spPr>
          <a:xfrm>
            <a:off x="5156716" y="1733448"/>
            <a:ext cx="7035284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cs typeface="Times New Roman" panose="02020603050405020304" pitchFamily="18" charset="0"/>
              </a:rPr>
              <a:t>注意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：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OLED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不能自动识别出的汉字，</a:t>
            </a:r>
            <a:endParaRPr lang="en-US" altLang="zh-CN" sz="240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	 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所以还需要借助取模软件</a:t>
            </a:r>
            <a:r>
              <a:rPr lang="zh-CN" altLang="zh-CN" sz="2400" b="1" dirty="0">
                <a:solidFill>
                  <a:srgbClr val="000000"/>
                </a:solidFill>
                <a:cs typeface="Times New Roman" panose="02020603050405020304" pitchFamily="18" charset="0"/>
              </a:rPr>
              <a:t>取模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，</a:t>
            </a:r>
            <a:endParaRPr lang="en-US" altLang="zh-CN" sz="240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	 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取出的字模可以在</a:t>
            </a:r>
            <a:r>
              <a:rPr lang="en-US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OLED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显示屏上正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常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显示</a:t>
            </a:r>
            <a:r>
              <a:rPr lang="zh-CN" alt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。</a:t>
            </a:r>
            <a:endParaRPr lang="zh-CN" altLang="en-US" sz="2400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A113CB08-CEDF-431A-9394-200CDD5B7D4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3981" y="3045204"/>
            <a:ext cx="1809117" cy="30087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9EB8B8FC-FCD1-4A66-BF7A-E85D75015FBB}"/>
              </a:ext>
            </a:extLst>
          </p:cNvPr>
          <p:cNvSpPr/>
          <p:nvPr/>
        </p:nvSpPr>
        <p:spPr>
          <a:xfrm>
            <a:off x="7642605" y="6113369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OLED</a:t>
            </a:r>
            <a:r>
              <a:rPr lang="zh-CN" altLang="zh-CN" dirty="0">
                <a:solidFill>
                  <a:srgbClr val="000000"/>
                </a:solidFill>
                <a:cs typeface="Times New Roman" panose="02020603050405020304" pitchFamily="18" charset="0"/>
              </a:rPr>
              <a:t>工作流程图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3796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  <p:bldP spid="16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23062" y="1041705"/>
            <a:ext cx="86412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0000"/>
                </a:solidFill>
                <a:latin typeface="Calibri" panose="020F0502020204030204" pitchFamily="34" charset="0"/>
                <a:cs typeface="宋体" panose="02010600030101010101" pitchFamily="2" charset="-122"/>
              </a:rPr>
              <a:t>4.ESP8266</a:t>
            </a:r>
            <a:r>
              <a:rPr lang="zh-CN" altLang="en-US" sz="3200" dirty="0">
                <a:solidFill>
                  <a:srgbClr val="000000"/>
                </a:solidFill>
                <a:latin typeface="Calibri" panose="020F0502020204030204" pitchFamily="34" charset="0"/>
                <a:cs typeface="宋体" panose="02010600030101010101" pitchFamily="2" charset="-122"/>
              </a:rPr>
              <a:t>数据传输部分：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一款高性能的</a:t>
            </a:r>
            <a:r>
              <a:rPr lang="en-US" altLang="zh-CN" sz="2400" b="1" dirty="0">
                <a:solidFill>
                  <a:srgbClr val="000000"/>
                </a:solidFill>
                <a:cs typeface="Times New Roman" panose="02020603050405020304" pitchFamily="18" charset="0"/>
              </a:rPr>
              <a:t>UART-WIFI</a:t>
            </a:r>
            <a:r>
              <a:rPr lang="zh-CN" altLang="zh-CN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模块</a:t>
            </a:r>
            <a:endParaRPr lang="zh-CN" altLang="en-US" sz="2400" dirty="0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7D868D6-2EBF-4D79-ADA0-21668E5ABBC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0678" y="2397503"/>
            <a:ext cx="4570730" cy="28016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4B158137-F4FB-49E5-9E5B-F8205072D763}"/>
              </a:ext>
            </a:extLst>
          </p:cNvPr>
          <p:cNvSpPr/>
          <p:nvPr/>
        </p:nvSpPr>
        <p:spPr>
          <a:xfrm>
            <a:off x="347561" y="2062431"/>
            <a:ext cx="7129323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800" b="1" kern="0" dirty="0">
                <a:solidFill>
                  <a:srgbClr val="000000"/>
                </a:solidFill>
                <a:cs typeface="宋体" panose="02010600030101010101" pitchFamily="2" charset="-122"/>
              </a:rPr>
              <a:t>功能：</a:t>
            </a:r>
            <a:endParaRPr lang="en-US" altLang="zh-CN" sz="2800" b="1" kern="0" dirty="0">
              <a:solidFill>
                <a:srgbClr val="000000"/>
              </a:solidFill>
              <a:cs typeface="宋体" panose="02010600030101010101" pitchFamily="2" charset="-122"/>
            </a:endParaRPr>
          </a:p>
          <a:p>
            <a:r>
              <a:rPr lang="en-US" altLang="zh-CN" sz="2400" kern="0" dirty="0">
                <a:solidFill>
                  <a:srgbClr val="000000"/>
                </a:solidFill>
                <a:cs typeface="宋体" panose="02010600030101010101" pitchFamily="2" charset="-122"/>
              </a:rPr>
              <a:t>	1.</a:t>
            </a:r>
            <a:r>
              <a:rPr lang="zh-CN" altLang="en-US" sz="2400" kern="0" dirty="0">
                <a:solidFill>
                  <a:srgbClr val="000000"/>
                </a:solidFill>
                <a:cs typeface="宋体" panose="02010600030101010101" pitchFamily="2" charset="-122"/>
              </a:rPr>
              <a:t>接收</a:t>
            </a:r>
            <a:r>
              <a:rPr lang="en-US" altLang="zh-CN" sz="2400" kern="0" dirty="0">
                <a:solidFill>
                  <a:srgbClr val="000000"/>
                </a:solidFill>
                <a:cs typeface="宋体" panose="02010600030101010101" pitchFamily="2" charset="-122"/>
              </a:rPr>
              <a:t>STM32</a:t>
            </a:r>
            <a:r>
              <a:rPr lang="zh-CN" altLang="en-US" sz="2400" kern="0" dirty="0">
                <a:solidFill>
                  <a:srgbClr val="000000"/>
                </a:solidFill>
                <a:cs typeface="宋体" panose="02010600030101010101" pitchFamily="2" charset="-122"/>
              </a:rPr>
              <a:t>通过串口发送数据；</a:t>
            </a:r>
            <a:endParaRPr lang="en-US" altLang="zh-CN" sz="2400" kern="0" dirty="0">
              <a:solidFill>
                <a:srgbClr val="000000"/>
              </a:solidFill>
              <a:cs typeface="宋体" panose="02010600030101010101" pitchFamily="2" charset="-122"/>
            </a:endParaRPr>
          </a:p>
          <a:p>
            <a:endParaRPr lang="en-US" altLang="zh-CN" sz="2400" kern="0" dirty="0">
              <a:solidFill>
                <a:srgbClr val="000000"/>
              </a:solidFill>
              <a:cs typeface="宋体" panose="02010600030101010101" pitchFamily="2" charset="-122"/>
            </a:endParaRPr>
          </a:p>
          <a:p>
            <a:r>
              <a:rPr lang="en-US" altLang="zh-CN" sz="2400" kern="0" dirty="0">
                <a:solidFill>
                  <a:srgbClr val="000000"/>
                </a:solidFill>
                <a:cs typeface="宋体" panose="02010600030101010101" pitchFamily="2" charset="-122"/>
              </a:rPr>
              <a:t>	2.</a:t>
            </a:r>
            <a:r>
              <a:rPr lang="zh-CN" altLang="zh-CN" sz="2400" kern="0" dirty="0">
                <a:solidFill>
                  <a:srgbClr val="000000"/>
                </a:solidFill>
                <a:cs typeface="宋体" panose="02010600030101010101" pitchFamily="2" charset="-122"/>
              </a:rPr>
              <a:t>发送数据</a:t>
            </a:r>
            <a:r>
              <a:rPr lang="zh-CN" altLang="en-US" sz="2400" kern="0" dirty="0">
                <a:solidFill>
                  <a:srgbClr val="000000"/>
                </a:solidFill>
                <a:cs typeface="宋体" panose="02010600030101010101" pitchFamily="2" charset="-122"/>
              </a:rPr>
              <a:t>到</a:t>
            </a:r>
            <a:r>
              <a:rPr lang="zh-CN" altLang="zh-CN" sz="2400" kern="0" dirty="0">
                <a:solidFill>
                  <a:srgbClr val="000000"/>
                </a:solidFill>
                <a:cs typeface="宋体" panose="02010600030101010101" pitchFamily="2" charset="-122"/>
              </a:rPr>
              <a:t>云平台</a:t>
            </a:r>
            <a:endParaRPr lang="en-US" altLang="zh-CN" sz="2400" kern="0" dirty="0">
              <a:solidFill>
                <a:srgbClr val="000000"/>
              </a:solidFill>
              <a:cs typeface="宋体" panose="02010600030101010101" pitchFamily="2" charset="-122"/>
            </a:endParaRPr>
          </a:p>
          <a:p>
            <a:endParaRPr lang="en-US" altLang="zh-CN" sz="2400" kern="0" dirty="0">
              <a:solidFill>
                <a:srgbClr val="000000"/>
              </a:solidFill>
              <a:cs typeface="宋体" panose="02010600030101010101" pitchFamily="2" charset="-122"/>
            </a:endParaRPr>
          </a:p>
          <a:p>
            <a:r>
              <a:rPr lang="en-US" altLang="zh-CN" sz="2400" dirty="0"/>
              <a:t>	3.</a:t>
            </a:r>
            <a:r>
              <a:rPr lang="zh-CN" altLang="en-US" sz="2400" dirty="0"/>
              <a:t>接收云平台发送数据并传给</a:t>
            </a:r>
            <a:r>
              <a:rPr lang="en-US" altLang="zh-CN" sz="2400" dirty="0"/>
              <a:t>STM32</a:t>
            </a:r>
            <a:endParaRPr lang="zh-CN" altLang="en-US" sz="2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5F9A507-B2ED-435B-BC90-1D9372FFDCED}"/>
              </a:ext>
            </a:extLst>
          </p:cNvPr>
          <p:cNvSpPr txBox="1"/>
          <p:nvPr/>
        </p:nvSpPr>
        <p:spPr>
          <a:xfrm>
            <a:off x="347561" y="196181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模块组成与功能</a:t>
            </a:r>
            <a:endParaRPr lang="zh-CN" altLang="en-US" sz="36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83E3E977-AC1E-4827-B0BD-396824D5868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450710" y="2449134"/>
            <a:ext cx="5393729" cy="2698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319250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14673" y="971373"/>
            <a:ext cx="113187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</a:rPr>
              <a:t>5.</a:t>
            </a:r>
            <a:r>
              <a:rPr lang="zh-CN" altLang="en-US" sz="3200" b="1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</a:rPr>
              <a:t>云平台：</a:t>
            </a:r>
            <a:r>
              <a:rPr lang="zh-CN" altLang="zh-CN" sz="2400" dirty="0">
                <a:latin typeface="+mn-ea"/>
                <a:cs typeface="Times New Roman" panose="02020603050405020304" pitchFamily="18" charset="0"/>
              </a:rPr>
              <a:t>云平台作为本文设计的物联网农业检测控制系统的</a:t>
            </a:r>
            <a:r>
              <a:rPr lang="zh-CN" altLang="zh-CN" sz="2400" b="1" dirty="0">
                <a:latin typeface="+mn-ea"/>
                <a:cs typeface="Times New Roman" panose="02020603050405020304" pitchFamily="18" charset="0"/>
              </a:rPr>
              <a:t>枢纽</a:t>
            </a:r>
            <a:r>
              <a:rPr lang="zh-CN" altLang="zh-CN" sz="2400" dirty="0">
                <a:latin typeface="+mn-ea"/>
                <a:cs typeface="Times New Roman" panose="02020603050405020304" pitchFamily="18" charset="0"/>
              </a:rPr>
              <a:t>，发挥了</a:t>
            </a:r>
            <a:r>
              <a:rPr lang="zh-CN" altLang="zh-CN" sz="2400" b="1" dirty="0">
                <a:latin typeface="+mn-ea"/>
                <a:cs typeface="Times New Roman" panose="02020603050405020304" pitchFamily="18" charset="0"/>
              </a:rPr>
              <a:t>承上启下</a:t>
            </a:r>
            <a:r>
              <a:rPr lang="zh-CN" altLang="zh-CN" sz="2400" dirty="0">
                <a:latin typeface="+mn-ea"/>
                <a:cs typeface="Times New Roman" panose="02020603050405020304" pitchFamily="18" charset="0"/>
              </a:rPr>
              <a:t>的作用，连接着下位机与手机</a:t>
            </a:r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APP</a:t>
            </a:r>
            <a:r>
              <a:rPr lang="zh-CN" altLang="zh-CN" sz="2400" dirty="0">
                <a:latin typeface="+mn-ea"/>
                <a:cs typeface="Times New Roman" panose="02020603050405020304" pitchFamily="18" charset="0"/>
              </a:rPr>
              <a:t>端，是本系统数据传输的</a:t>
            </a:r>
            <a:r>
              <a:rPr lang="zh-CN" altLang="zh-CN" sz="2400" b="1" dirty="0">
                <a:latin typeface="+mn-ea"/>
                <a:cs typeface="Times New Roman" panose="02020603050405020304" pitchFamily="18" charset="0"/>
              </a:rPr>
              <a:t>中心点</a:t>
            </a:r>
            <a:r>
              <a:rPr lang="zh-CN" altLang="en-US" sz="2400" dirty="0">
                <a:latin typeface="+mn-ea"/>
                <a:cs typeface="Times New Roman" panose="02020603050405020304" pitchFamily="18" charset="0"/>
              </a:rPr>
              <a:t>。</a:t>
            </a:r>
            <a:endParaRPr lang="zh-CN" altLang="en-US" sz="2400" dirty="0">
              <a:latin typeface="+mn-ea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86B1907C-F60C-4F02-8C70-6F430F9B4F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16326" y="61103"/>
            <a:ext cx="3175674" cy="6630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39967BB-FDBC-4667-956B-0EEC6A27A44C}"/>
              </a:ext>
            </a:extLst>
          </p:cNvPr>
          <p:cNvSpPr/>
          <p:nvPr/>
        </p:nvSpPr>
        <p:spPr>
          <a:xfrm>
            <a:off x="671804" y="1395150"/>
            <a:ext cx="106306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cs typeface="Times New Roman" panose="02020603050405020304" pitchFamily="18" charset="0"/>
              </a:rPr>
              <a:t>         </a:t>
            </a:r>
            <a:endParaRPr lang="zh-CN" altLang="en-US" sz="2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BF2E151-F800-4F7E-A41C-06961568F28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34335" y="2748762"/>
            <a:ext cx="4957665" cy="388153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43DD0DA6-2301-4B09-AB80-D26CE689F70D}"/>
              </a:ext>
            </a:extLst>
          </p:cNvPr>
          <p:cNvSpPr/>
          <p:nvPr/>
        </p:nvSpPr>
        <p:spPr>
          <a:xfrm>
            <a:off x="0" y="2796703"/>
            <a:ext cx="793102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zh-CN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）创建产品； </a:t>
            </a:r>
          </a:p>
          <a:p>
            <a:pPr indent="304800" algn="just">
              <a:lnSpc>
                <a:spcPct val="150000"/>
              </a:lnSpc>
              <a:spcAft>
                <a:spcPts val="0"/>
              </a:spcAft>
            </a:pPr>
            <a:endParaRPr lang="en-US" altLang="zh-CN" sz="2400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indent="304800"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zh-CN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）创建</a:t>
            </a:r>
            <a:r>
              <a:rPr lang="zh-CN" altLang="en-US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需要</a:t>
            </a:r>
            <a:r>
              <a:rPr lang="zh-CN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数据点</a:t>
            </a:r>
            <a:r>
              <a:rPr lang="zh-CN" altLang="en-US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</a:t>
            </a:r>
            <a:r>
              <a:rPr lang="zh-CN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生成产品； </a:t>
            </a:r>
          </a:p>
          <a:p>
            <a:pPr indent="304800" algn="just">
              <a:lnSpc>
                <a:spcPct val="150000"/>
              </a:lnSpc>
              <a:spcAft>
                <a:spcPts val="0"/>
              </a:spcAft>
            </a:pPr>
            <a:endParaRPr lang="en-US" altLang="zh-CN" sz="2400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indent="304800"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zh-CN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）烧录机智云</a:t>
            </a:r>
            <a:r>
              <a:rPr lang="en-US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GAgent</a:t>
            </a:r>
            <a:r>
              <a:rPr lang="zh-CN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固件</a:t>
            </a:r>
            <a:r>
              <a:rPr lang="zh-CN" altLang="en-US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，配网</a:t>
            </a:r>
            <a:r>
              <a:rPr lang="zh-CN" altLang="zh-CN" sz="24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； </a:t>
            </a:r>
            <a:endParaRPr lang="en-US" altLang="zh-CN" sz="2400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indent="304800" algn="just">
              <a:lnSpc>
                <a:spcPct val="150000"/>
              </a:lnSpc>
              <a:spcAft>
                <a:spcPts val="0"/>
              </a:spcAft>
            </a:pPr>
            <a:endParaRPr lang="zh-CN" altLang="zh-CN" sz="2400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cs typeface="Times New Roman" panose="02020603050405020304" pitchFamily="18" charset="0"/>
              </a:rPr>
              <a:t>     </a:t>
            </a:r>
            <a:r>
              <a:rPr lang="zh-CN" altLang="zh-CN" sz="2400" dirty="0"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cs typeface="Times New Roman" panose="02020603050405020304" pitchFamily="18" charset="0"/>
              </a:rPr>
              <a:t>4</a:t>
            </a:r>
            <a:r>
              <a:rPr lang="zh-CN" altLang="zh-CN" sz="2400" dirty="0">
                <a:cs typeface="Times New Roman" panose="02020603050405020304" pitchFamily="18" charset="0"/>
              </a:rPr>
              <a:t>）</a:t>
            </a:r>
            <a:r>
              <a:rPr lang="en-US" altLang="zh-CN" sz="2400" dirty="0">
                <a:cs typeface="Times New Roman" panose="02020603050405020304" pitchFamily="18" charset="0"/>
              </a:rPr>
              <a:t>APP</a:t>
            </a:r>
            <a:r>
              <a:rPr lang="zh-CN" altLang="en-US" sz="2400" dirty="0">
                <a:cs typeface="Times New Roman" panose="02020603050405020304" pitchFamily="18" charset="0"/>
              </a:rPr>
              <a:t>绑定农业检测控制与控制系统</a:t>
            </a:r>
            <a:r>
              <a:rPr lang="zh-CN" altLang="zh-CN" sz="2400" dirty="0">
                <a:cs typeface="Times New Roman" panose="02020603050405020304" pitchFamily="18" charset="0"/>
              </a:rPr>
              <a:t>。</a:t>
            </a:r>
            <a:endParaRPr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60F2DFF-9579-4667-8588-D7BC21BF34AA}"/>
              </a:ext>
            </a:extLst>
          </p:cNvPr>
          <p:cNvSpPr txBox="1"/>
          <p:nvPr/>
        </p:nvSpPr>
        <p:spPr>
          <a:xfrm>
            <a:off x="347561" y="196181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模块组成与功能</a:t>
            </a:r>
            <a:endParaRPr lang="zh-CN" altLang="en-US" sz="36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833975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759</Words>
  <Application>Microsoft Office PowerPoint</Application>
  <PresentationFormat>宽屏</PresentationFormat>
  <Paragraphs>113</Paragraphs>
  <Slides>16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基础架构处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ZK</dc:creator>
  <cp:lastModifiedBy>Administrator</cp:lastModifiedBy>
  <cp:revision>124</cp:revision>
  <dcterms:created xsi:type="dcterms:W3CDTF">2017-05-11T09:34:00Z</dcterms:created>
  <dcterms:modified xsi:type="dcterms:W3CDTF">2020-05-16T14:56:19Z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